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82"/>
  </p:notesMasterIdLst>
  <p:sldIdLst>
    <p:sldId id="256" r:id="rId2"/>
    <p:sldId id="1271" r:id="rId3"/>
    <p:sldId id="918" r:id="rId4"/>
    <p:sldId id="1041" r:id="rId5"/>
    <p:sldId id="1086" r:id="rId6"/>
    <p:sldId id="1095" r:id="rId7"/>
    <p:sldId id="1039" r:id="rId8"/>
    <p:sldId id="1040" r:id="rId9"/>
    <p:sldId id="935" r:id="rId10"/>
    <p:sldId id="1038" r:id="rId11"/>
    <p:sldId id="1124" r:id="rId12"/>
    <p:sldId id="1302" r:id="rId13"/>
    <p:sldId id="1300" r:id="rId14"/>
    <p:sldId id="1301" r:id="rId15"/>
    <p:sldId id="1299" r:id="rId16"/>
    <p:sldId id="1092" r:id="rId17"/>
    <p:sldId id="1270" r:id="rId18"/>
    <p:sldId id="1049" r:id="rId19"/>
    <p:sldId id="1094" r:id="rId20"/>
    <p:sldId id="1050" r:id="rId21"/>
    <p:sldId id="1093" r:id="rId22"/>
    <p:sldId id="937" r:id="rId23"/>
    <p:sldId id="1051" r:id="rId24"/>
    <p:sldId id="1052" r:id="rId25"/>
    <p:sldId id="1053" r:id="rId26"/>
    <p:sldId id="1054" r:id="rId27"/>
    <p:sldId id="1153" r:id="rId28"/>
    <p:sldId id="1139" r:id="rId29"/>
    <p:sldId id="1056" r:id="rId30"/>
    <p:sldId id="1057" r:id="rId31"/>
    <p:sldId id="1058" r:id="rId32"/>
    <p:sldId id="1059" r:id="rId33"/>
    <p:sldId id="1060" r:id="rId34"/>
    <p:sldId id="1155" r:id="rId35"/>
    <p:sldId id="1268" r:id="rId36"/>
    <p:sldId id="1087" r:id="rId37"/>
    <p:sldId id="1269" r:id="rId38"/>
    <p:sldId id="1088" r:id="rId39"/>
    <p:sldId id="1267" r:id="rId40"/>
    <p:sldId id="1287" r:id="rId41"/>
    <p:sldId id="1290" r:id="rId42"/>
    <p:sldId id="1289" r:id="rId43"/>
    <p:sldId id="1150" r:id="rId44"/>
    <p:sldId id="1303" r:id="rId45"/>
    <p:sldId id="1266" r:id="rId46"/>
    <p:sldId id="1292" r:id="rId47"/>
    <p:sldId id="1293" r:id="rId48"/>
    <p:sldId id="1294" r:id="rId49"/>
    <p:sldId id="1295" r:id="rId50"/>
    <p:sldId id="1151" r:id="rId51"/>
    <p:sldId id="1291" r:id="rId52"/>
    <p:sldId id="1288" r:id="rId53"/>
    <p:sldId id="1154" r:id="rId54"/>
    <p:sldId id="1061" r:id="rId55"/>
    <p:sldId id="1272" r:id="rId56"/>
    <p:sldId id="1282" r:id="rId57"/>
    <p:sldId id="1304" r:id="rId58"/>
    <p:sldId id="1283" r:id="rId59"/>
    <p:sldId id="1284" r:id="rId60"/>
    <p:sldId id="1298" r:id="rId61"/>
    <p:sldId id="1066" r:id="rId62"/>
    <p:sldId id="1067" r:id="rId63"/>
    <p:sldId id="1273" r:id="rId64"/>
    <p:sldId id="1277" r:id="rId65"/>
    <p:sldId id="1278" r:id="rId66"/>
    <p:sldId id="1279" r:id="rId67"/>
    <p:sldId id="1280" r:id="rId68"/>
    <p:sldId id="1274" r:id="rId69"/>
    <p:sldId id="1297" r:id="rId70"/>
    <p:sldId id="1296" r:id="rId71"/>
    <p:sldId id="1275" r:id="rId72"/>
    <p:sldId id="1276" r:id="rId73"/>
    <p:sldId id="1309" r:id="rId74"/>
    <p:sldId id="1285" r:id="rId75"/>
    <p:sldId id="1308" r:id="rId76"/>
    <p:sldId id="1305" r:id="rId77"/>
    <p:sldId id="1306" r:id="rId78"/>
    <p:sldId id="1307" r:id="rId79"/>
    <p:sldId id="1310" r:id="rId80"/>
    <p:sldId id="447" r:id="rId8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109" d="100"/>
          <a:sy n="109" d="100"/>
        </p:scale>
        <p:origin x="521" y="5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11-29T11:33:15.6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52 3 60,'-3'-2'38,"-2"2"-5,-8 0-10,-12 9-56,22 8-1,0-1-2,3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5/11/2020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M_cluster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161060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间接因果关系（图</a:t>
            </a:r>
            <a:r>
              <a:rPr lang="en-US" altLang="zh-CN" dirty="0"/>
              <a:t>11.2a</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间接果因关系（图</a:t>
            </a:r>
            <a:r>
              <a:rPr lang="en-US" altLang="zh-CN" dirty="0"/>
              <a:t>11.2b</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共因关系（图</a:t>
            </a:r>
            <a:r>
              <a:rPr lang="en-US" altLang="zh-CN" dirty="0"/>
              <a:t>11.2c</a:t>
            </a:r>
            <a:r>
              <a:rPr lang="zh-CN" altLang="en-US" dirty="0"/>
              <a:t>） </a:t>
            </a:r>
            <a:r>
              <a:rPr lang="en-US" altLang="zh-CN" dirty="0"/>
              <a:t>x 1 </a:t>
            </a:r>
            <a:r>
              <a:rPr lang="zh-CN" altLang="en-US" dirty="0"/>
              <a:t>和 </a:t>
            </a:r>
            <a:r>
              <a:rPr lang="en-US" altLang="zh-CN" dirty="0"/>
              <a:t>x 3 </a:t>
            </a:r>
            <a:r>
              <a:rPr lang="zh-CN" altLang="en-US" dirty="0"/>
              <a:t>是不独立的，在已知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条件独立；</a:t>
            </a:r>
          </a:p>
          <a:p>
            <a:r>
              <a:rPr lang="zh-CN" altLang="en-US" dirty="0"/>
              <a:t>共果关系（图</a:t>
            </a:r>
            <a:r>
              <a:rPr lang="en-US" altLang="zh-CN" dirty="0"/>
              <a:t>11.2d</a:t>
            </a:r>
            <a:r>
              <a:rPr lang="zh-CN" altLang="en-US" dirty="0"/>
              <a:t>） </a:t>
            </a:r>
            <a:r>
              <a:rPr lang="en-US" altLang="zh-CN" dirty="0"/>
              <a:t>x 1 </a:t>
            </a:r>
            <a:r>
              <a:rPr lang="zh-CN" altLang="en-US" dirty="0"/>
              <a:t>和 </a:t>
            </a:r>
            <a:r>
              <a:rPr lang="en-US" altLang="zh-CN" dirty="0"/>
              <a:t>x 3 </a:t>
            </a:r>
            <a:r>
              <a:rPr lang="zh-CN" altLang="en-US" dirty="0"/>
              <a:t>是独立的，在已知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不独立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88634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The name stems from the fact that, in a moral graph, two nodes that have a common child are required to be married by sharing an edge.[1]</a:t>
            </a: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97CA8A-A8E2-487B-A0E5-80BC963FA0C9}" type="slidenum">
              <a:rPr lang="en-GB" altLang="zh-CN" smtClean="0">
                <a:latin typeface="Calibri" panose="020F0502020204030204" pitchFamily="34" charset="0"/>
              </a:rPr>
              <a:pPr/>
              <a:t>31</a:t>
            </a:fld>
            <a:endParaRPr lang="en-GB" altLang="zh-CN">
              <a:latin typeface="Calibri" panose="020F0502020204030204" pitchFamily="34" charset="0"/>
            </a:endParaRPr>
          </a:p>
        </p:txBody>
      </p:sp>
    </p:spTree>
    <p:extLst>
      <p:ext uri="{BB962C8B-B14F-4D97-AF65-F5344CB8AC3E}">
        <p14:creationId xmlns:p14="http://schemas.microsoft.com/office/powerpoint/2010/main" val="15094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44</a:t>
            </a:fld>
            <a:endParaRPr lang="en-US" altLang="zh-CN"/>
          </a:p>
        </p:txBody>
      </p:sp>
    </p:spTree>
    <p:extLst>
      <p:ext uri="{BB962C8B-B14F-4D97-AF65-F5344CB8AC3E}">
        <p14:creationId xmlns:p14="http://schemas.microsoft.com/office/powerpoint/2010/main" val="335551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收敛性证明 假设在第</a:t>
            </a:r>
            <a:r>
              <a:rPr lang="en-US" altLang="zh-CN" dirty="0"/>
              <a:t>t</a:t>
            </a:r>
            <a:r>
              <a:rPr lang="zh-CN" altLang="en-US" dirty="0"/>
              <a:t>步时参数为</a:t>
            </a:r>
            <a:r>
              <a:rPr lang="el-GR" altLang="zh-CN" dirty="0"/>
              <a:t>θ </a:t>
            </a:r>
            <a:r>
              <a:rPr lang="en-US" altLang="zh-CN" dirty="0"/>
              <a:t>t </a:t>
            </a:r>
            <a:r>
              <a:rPr lang="zh-CN" altLang="en-US" dirty="0"/>
              <a:t>，在</a:t>
            </a:r>
            <a:r>
              <a:rPr lang="en-US" altLang="zh-CN" dirty="0"/>
              <a:t>E</a:t>
            </a:r>
            <a:r>
              <a:rPr lang="zh-CN" altLang="en-US" dirty="0"/>
              <a:t>步时找到一个变分分布</a:t>
            </a:r>
            <a:r>
              <a:rPr lang="en-US" altLang="zh-CN" dirty="0"/>
              <a:t>q t+1 (z)</a:t>
            </a:r>
            <a:r>
              <a:rPr lang="zh-CN" altLang="en-US" dirty="0"/>
              <a:t>使得</a:t>
            </a:r>
          </a:p>
          <a:p>
            <a:r>
              <a:rPr lang="en-US" altLang="zh-CN" dirty="0" err="1"/>
              <a:t>logp</a:t>
            </a:r>
            <a:r>
              <a:rPr lang="en-US" altLang="zh-CN" dirty="0"/>
              <a:t>(x|</a:t>
            </a:r>
            <a:r>
              <a:rPr lang="el-GR" altLang="zh-CN" dirty="0"/>
              <a:t>θ </a:t>
            </a:r>
            <a:r>
              <a:rPr lang="en-US" altLang="zh-CN" dirty="0"/>
              <a:t>t ) = ELBO(</a:t>
            </a:r>
            <a:r>
              <a:rPr lang="en-US" altLang="zh-CN" dirty="0" err="1"/>
              <a:t>q,x</a:t>
            </a:r>
            <a:r>
              <a:rPr lang="en-US" altLang="zh-CN" dirty="0"/>
              <a:t>|</a:t>
            </a:r>
            <a:r>
              <a:rPr lang="el-GR" altLang="zh-CN" dirty="0"/>
              <a:t>θ </a:t>
            </a:r>
            <a:r>
              <a:rPr lang="en-US" altLang="zh-CN" dirty="0"/>
              <a:t>t )</a:t>
            </a:r>
            <a:r>
              <a:rPr lang="zh-CN" altLang="en-US" dirty="0"/>
              <a:t>。在</a:t>
            </a:r>
            <a:r>
              <a:rPr lang="en-US" altLang="zh-CN" dirty="0"/>
              <a:t>M</a:t>
            </a:r>
            <a:r>
              <a:rPr lang="zh-CN" altLang="en-US" dirty="0"/>
              <a:t>步时固定</a:t>
            </a:r>
            <a:r>
              <a:rPr lang="en-US" altLang="zh-CN" dirty="0"/>
              <a:t>q t+1 (z)</a:t>
            </a:r>
            <a:r>
              <a:rPr lang="zh-CN" altLang="en-US" dirty="0"/>
              <a:t>找到一组参数</a:t>
            </a:r>
            <a:r>
              <a:rPr lang="el-GR" altLang="zh-CN" dirty="0"/>
              <a:t>θ </a:t>
            </a:r>
            <a:r>
              <a:rPr lang="en-US" altLang="zh-CN" dirty="0"/>
              <a:t>t+1 </a:t>
            </a:r>
            <a:r>
              <a:rPr lang="zh-CN" altLang="en-US" dirty="0"/>
              <a:t>，使得</a:t>
            </a:r>
          </a:p>
          <a:p>
            <a:r>
              <a:rPr lang="en-US" altLang="zh-CN" dirty="0"/>
              <a:t>ELBO(q t+1 ,x|</a:t>
            </a:r>
            <a:r>
              <a:rPr lang="el-GR" altLang="zh-CN" dirty="0"/>
              <a:t>θ </a:t>
            </a:r>
            <a:r>
              <a:rPr lang="en-US" altLang="zh-CN" dirty="0"/>
              <a:t>t+1 ) ≥ ELBO(q t+1 ,x|</a:t>
            </a:r>
            <a:r>
              <a:rPr lang="el-GR" altLang="zh-CN" dirty="0"/>
              <a:t>θ </a:t>
            </a:r>
            <a:r>
              <a:rPr lang="en-US" altLang="zh-CN" dirty="0"/>
              <a:t>t )</a:t>
            </a:r>
            <a:r>
              <a:rPr lang="zh-CN" altLang="en-US" dirty="0"/>
              <a:t>。</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94785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clustering vs. </a:t>
            </a:r>
            <a:r>
              <a:rPr lang="en-US" altLang="zh-CN" sz="1200" b="0" i="0" u="none" strike="noStrike" kern="1200" dirty="0">
                <a:solidFill>
                  <a:schemeClr val="tx1"/>
                </a:solidFill>
                <a:effectLst/>
                <a:latin typeface="+mn-lt"/>
                <a:ea typeface="+mn-ea"/>
                <a:cs typeface="+mn-cs"/>
                <a:hlinkClick r:id="rId3"/>
              </a:rPr>
              <a:t>EM clustering</a:t>
            </a:r>
            <a:r>
              <a:rPr lang="en-US" altLang="zh-CN" sz="1200" b="0" i="0" kern="1200" dirty="0">
                <a:solidFill>
                  <a:schemeClr val="tx1"/>
                </a:solidFill>
                <a:effectLst/>
                <a:latin typeface="+mn-lt"/>
                <a:ea typeface="+mn-ea"/>
                <a:cs typeface="+mn-cs"/>
              </a:rPr>
              <a:t> on an artificial dataset ("mouse"). The tendency of </a:t>
            </a:r>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to produce equal-sized clusters leads to bad results here, while EM benefits from the Gaussian distributions with different radius present in the data set.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3840698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9246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userDrawn="1"/>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userDrawn="1"/>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38015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424005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8893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836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18962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335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3"/>
          <p:cNvSpPr/>
          <p:nvPr userDrawn="1"/>
        </p:nvSpPr>
        <p:spPr>
          <a:xfrm>
            <a:off x="5943600" y="3543066"/>
            <a:ext cx="3048000" cy="646331"/>
          </a:xfrm>
          <a:prstGeom prst="rect">
            <a:avLst/>
          </a:prstGeom>
        </p:spPr>
        <p:txBody>
          <a:bodyPr wrap="square">
            <a:spAutoFit/>
          </a:bodyPr>
          <a:lstStyle/>
          <a:p>
            <a:pPr algn="ctr"/>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7692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1" name="Straight Connector 27">
            <a:extLst>
              <a:ext uri="{FF2B5EF4-FFF2-40B4-BE49-F238E27FC236}">
                <a16:creationId xmlns:a16="http://schemas.microsoft.com/office/drawing/2014/main" id="{29FE3D46-429A-4E9E-9769-1476E7CB91D4}"/>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34187168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3" r:id="rId8"/>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tmp"/><Relationship Id="rId7" Type="http://schemas.openxmlformats.org/officeDocument/2006/relationships/image" Target="../media/image16.tmp"/><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6.xml"/><Relationship Id="rId6" Type="http://schemas.openxmlformats.org/officeDocument/2006/relationships/image" Target="../media/image43.tmp"/><Relationship Id="rId5" Type="http://schemas.openxmlformats.org/officeDocument/2006/relationships/image" Target="../media/image42.tmp"/><Relationship Id="rId4" Type="http://schemas.openxmlformats.org/officeDocument/2006/relationships/image" Target="../media/image41.tmp"/></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tags" Target="../tags/tag11.xml"/><Relationship Id="rId7" Type="http://schemas.openxmlformats.org/officeDocument/2006/relationships/image" Target="../media/image55.jpeg"/><Relationship Id="rId12" Type="http://schemas.openxmlformats.org/officeDocument/2006/relationships/image" Target="../media/image60.png"/><Relationship Id="rId17" Type="http://schemas.openxmlformats.org/officeDocument/2006/relationships/image" Target="../media/image57.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4.xml"/><Relationship Id="rId11" Type="http://schemas.openxmlformats.org/officeDocument/2006/relationships/image" Target="../media/image59.png"/><Relationship Id="rId5" Type="http://schemas.openxmlformats.org/officeDocument/2006/relationships/tags" Target="../tags/tag13.xml"/><Relationship Id="rId10" Type="http://schemas.openxmlformats.org/officeDocument/2006/relationships/image" Target="../media/image58.png"/><Relationship Id="rId4" Type="http://schemas.openxmlformats.org/officeDocument/2006/relationships/tags" Target="../tags/tag12.xml"/><Relationship Id="rId9" Type="http://schemas.openxmlformats.org/officeDocument/2006/relationships/image" Target="../media/image57.png"/><Relationship Id="rId14" Type="http://schemas.openxmlformats.org/officeDocument/2006/relationships/customXml" Target="../ink/ink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63.tmp"/></Relationships>
</file>

<file path=ppt/slides/_rels/slide37.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3.xml"/><Relationship Id="rId4" Type="http://schemas.openxmlformats.org/officeDocument/2006/relationships/image" Target="../media/image66.tmp"/></Relationships>
</file>

<file path=ppt/slides/_rels/slide38.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8.tmp"/><Relationship Id="rId4" Type="http://schemas.openxmlformats.org/officeDocument/2006/relationships/image" Target="../media/image77.tmp"/></Relationships>
</file>

<file path=ppt/slides/_rels/slide46.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81.tmp"/><Relationship Id="rId1" Type="http://schemas.openxmlformats.org/officeDocument/2006/relationships/slideLayout" Target="../slideLayouts/slideLayout6.xml"/><Relationship Id="rId4" Type="http://schemas.openxmlformats.org/officeDocument/2006/relationships/image" Target="../media/image23.tmp"/></Relationships>
</file>

<file path=ppt/slides/_rels/slide4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82.tmp"/></Relationships>
</file>

<file path=ppt/slides/_rels/slide4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5" Type="http://schemas.openxmlformats.org/officeDocument/2006/relationships/image" Target="../media/image84.tmp"/><Relationship Id="rId4" Type="http://schemas.openxmlformats.org/officeDocument/2006/relationships/image" Target="../media/image83.tmp"/></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10.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notesSlide" Target="../notesSlides/notesSlide2.xml"/><Relationship Id="rId4" Type="http://schemas.openxmlformats.org/officeDocument/2006/relationships/slideLayout" Target="../slideLayouts/slideLayout4.xm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11.tmp"/><Relationship Id="rId1" Type="http://schemas.openxmlformats.org/officeDocument/2006/relationships/slideLayout" Target="../slideLayouts/slideLayout3.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概率图模型</a:t>
            </a:r>
            <a:endParaRPr lang="en-US" altLang="zh-CN"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条件独立性</a:t>
            </a:r>
          </a:p>
        </p:txBody>
      </p:sp>
      <p:sp>
        <p:nvSpPr>
          <p:cNvPr id="3" name="内容占位符 2"/>
          <p:cNvSpPr>
            <a:spLocks noGrp="1"/>
          </p:cNvSpPr>
          <p:nvPr>
            <p:ph idx="1"/>
          </p:nvPr>
        </p:nvSpPr>
        <p:spPr/>
        <p:txBody>
          <a:bodyPr/>
          <a:lstStyle/>
          <a:p>
            <a:r>
              <a:rPr lang="zh-CN" altLang="en-US" sz="2400" dirty="0"/>
              <a:t>在贝叶斯网络中，如果两个节点是直接连接的，它们肯定是非条件独立的，是直接因果关系。</a:t>
            </a:r>
            <a:endParaRPr lang="en-US" altLang="zh-CN" sz="2400" dirty="0"/>
          </a:p>
          <a:p>
            <a:r>
              <a:rPr lang="zh-CN" altLang="en-US" sz="2400" dirty="0"/>
              <a:t>父节点是“因”，子节点是“果”。</a:t>
            </a:r>
          </a:p>
          <a:p>
            <a:r>
              <a:rPr lang="zh-CN" altLang="en-US" sz="2400" dirty="0"/>
              <a:t>如果两个节点不是直接连接的，但是它们之间有一条经过其他节点的路径连接互连接，它们之间的条件独立性就比较复杂。</a:t>
            </a:r>
          </a:p>
        </p:txBody>
      </p:sp>
      <p:pic>
        <p:nvPicPr>
          <p:cNvPr id="6" name="图片 5">
            <a:extLst>
              <a:ext uri="{FF2B5EF4-FFF2-40B4-BE49-F238E27FC236}">
                <a16:creationId xmlns:a16="http://schemas.microsoft.com/office/drawing/2014/main" id="{92976F64-8F6B-441A-A1DE-555D361DEE3F}"/>
              </a:ext>
            </a:extLst>
          </p:cNvPr>
          <p:cNvPicPr>
            <a:picLocks noChangeAspect="1"/>
          </p:cNvPicPr>
          <p:nvPr/>
        </p:nvPicPr>
        <p:blipFill>
          <a:blip r:embed="rId3"/>
          <a:stretch>
            <a:fillRect/>
          </a:stretch>
        </p:blipFill>
        <p:spPr>
          <a:xfrm>
            <a:off x="2971800" y="3124200"/>
            <a:ext cx="5502078" cy="2547257"/>
          </a:xfrm>
          <a:prstGeom prst="rect">
            <a:avLst/>
          </a:prstGeom>
        </p:spPr>
      </p:pic>
    </p:spTree>
    <p:extLst>
      <p:ext uri="{BB962C8B-B14F-4D97-AF65-F5344CB8AC3E}">
        <p14:creationId xmlns:p14="http://schemas.microsoft.com/office/powerpoint/2010/main" val="415347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朴素贝叶斯分类器</a:t>
                </a:r>
              </a:p>
              <a:p>
                <a:pPr lvl="1"/>
                <a:r>
                  <a:rPr lang="zh-CN" altLang="en-US" dirty="0"/>
                  <a:t>给定一个有</a:t>
                </a:r>
                <a14:m>
                  <m:oMath xmlns:m="http://schemas.openxmlformats.org/officeDocument/2006/math">
                    <m:r>
                      <a:rPr lang="en-US" altLang="zh-CN" i="1" dirty="0" smtClean="0">
                        <a:latin typeface="Cambria Math" panose="02040503050406030204" pitchFamily="18" charset="0"/>
                      </a:rPr>
                      <m:t>𝑀</m:t>
                    </m:r>
                  </m:oMath>
                </a14:m>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endParaRPr lang="en-US" altLang="zh-CN" dirty="0"/>
              </a:p>
              <a:p>
                <a:endParaRPr lang="en-US" altLang="zh-CN" dirty="0"/>
              </a:p>
              <a:p>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778" t="-843"/>
                </a:stretch>
              </a:blipFill>
            </p:spPr>
            <p:txBody>
              <a:bodyPr/>
              <a:lstStyle/>
              <a:p>
                <a:r>
                  <a:rPr lang="zh-CN" altLang="en-US">
                    <a:noFill/>
                  </a:rPr>
                  <a:t> </a:t>
                </a:r>
              </a:p>
            </p:txBody>
          </p:sp>
        </mc:Fallback>
      </mc:AlternateContent>
      <p:sp>
        <p:nvSpPr>
          <p:cNvPr id="12" name="内容占位符 11">
            <a:extLst>
              <a:ext uri="{FF2B5EF4-FFF2-40B4-BE49-F238E27FC236}">
                <a16:creationId xmlns:a16="http://schemas.microsoft.com/office/drawing/2014/main" id="{59A87926-C61B-4083-B2C2-1BC87F8F2D97}"/>
              </a:ext>
            </a:extLst>
          </p:cNvPr>
          <p:cNvSpPr>
            <a:spLocks noGrp="1"/>
          </p:cNvSpPr>
          <p:nvPr>
            <p:ph idx="10"/>
          </p:nvPr>
        </p:nvSpPr>
        <p:spPr/>
        <p:txBody>
          <a:bodyPr/>
          <a:lstStyle/>
          <a:p>
            <a:r>
              <a:rPr lang="en-US" altLang="zh-CN" dirty="0"/>
              <a:t>Sigmoid</a:t>
            </a:r>
            <a:r>
              <a:rPr lang="zh-CN" altLang="en-US" dirty="0"/>
              <a:t>信念网络</a:t>
            </a:r>
            <a:endParaRPr lang="en-US" altLang="zh-CN" dirty="0"/>
          </a:p>
          <a:p>
            <a:pPr lvl="1"/>
            <a:r>
              <a:rPr lang="en-US" altLang="zh-CN" dirty="0"/>
              <a:t>Sigmoid</a:t>
            </a:r>
            <a:r>
              <a:rPr lang="zh-CN" altLang="en-US" dirty="0"/>
              <a:t>信念网络网络中的变量为二值变量，取值为</a:t>
            </a:r>
            <a:r>
              <a:rPr lang="en-US" altLang="zh-CN" dirty="0"/>
              <a:t> {0,1}</a:t>
            </a:r>
            <a:r>
              <a:rPr lang="zh-CN" altLang="en-US" dirty="0"/>
              <a:t>。</a:t>
            </a:r>
          </a:p>
          <a:p>
            <a:endParaRPr lang="zh-CN" altLang="en-US" dirty="0"/>
          </a:p>
        </p:txBody>
      </p:sp>
      <p:sp>
        <p:nvSpPr>
          <p:cNvPr id="2" name="标题 1"/>
          <p:cNvSpPr>
            <a:spLocks noGrp="1"/>
          </p:cNvSpPr>
          <p:nvPr>
            <p:ph type="title"/>
          </p:nvPr>
        </p:nvSpPr>
        <p:spPr/>
        <p:txBody>
          <a:bodyPr/>
          <a:lstStyle/>
          <a:p>
            <a:r>
              <a:rPr lang="zh-CN" altLang="en-US"/>
              <a:t>常见的有向图模型</a:t>
            </a:r>
            <a:endParaRPr lang="zh-CN" altLang="en-US" dirty="0"/>
          </a:p>
        </p:txBody>
      </p:sp>
      <p:pic>
        <p:nvPicPr>
          <p:cNvPr id="9" name="图片 8">
            <a:extLst>
              <a:ext uri="{FF2B5EF4-FFF2-40B4-BE49-F238E27FC236}">
                <a16:creationId xmlns:a16="http://schemas.microsoft.com/office/drawing/2014/main" id="{AD36D289-3D10-4EF7-B9A7-3F3D94A5D712}"/>
              </a:ext>
            </a:extLst>
          </p:cNvPr>
          <p:cNvPicPr>
            <a:picLocks noChangeAspect="1"/>
          </p:cNvPicPr>
          <p:nvPr/>
        </p:nvPicPr>
        <p:blipFill>
          <a:blip r:embed="rId5"/>
          <a:stretch>
            <a:fillRect/>
          </a:stretch>
        </p:blipFill>
        <p:spPr>
          <a:xfrm>
            <a:off x="1143000" y="2362200"/>
            <a:ext cx="3670552" cy="863102"/>
          </a:xfrm>
          <a:prstGeom prst="rect">
            <a:avLst/>
          </a:prstGeom>
        </p:spPr>
      </p:pic>
      <p:pic>
        <p:nvPicPr>
          <p:cNvPr id="11" name="图片 10">
            <a:extLst>
              <a:ext uri="{FF2B5EF4-FFF2-40B4-BE49-F238E27FC236}">
                <a16:creationId xmlns:a16="http://schemas.microsoft.com/office/drawing/2014/main" id="{614DE589-B6BA-446E-8042-9EF0854A50F0}"/>
              </a:ext>
            </a:extLst>
          </p:cNvPr>
          <p:cNvPicPr>
            <a:picLocks noChangeAspect="1"/>
          </p:cNvPicPr>
          <p:nvPr/>
        </p:nvPicPr>
        <p:blipFill>
          <a:blip r:embed="rId6"/>
          <a:stretch>
            <a:fillRect/>
          </a:stretch>
        </p:blipFill>
        <p:spPr>
          <a:xfrm>
            <a:off x="1981200" y="4109016"/>
            <a:ext cx="2286000" cy="1597906"/>
          </a:xfrm>
          <a:prstGeom prst="rect">
            <a:avLst/>
          </a:prstGeom>
        </p:spPr>
      </p:pic>
      <p:pic>
        <p:nvPicPr>
          <p:cNvPr id="16" name="图片 15">
            <a:extLst>
              <a:ext uri="{FF2B5EF4-FFF2-40B4-BE49-F238E27FC236}">
                <a16:creationId xmlns:a16="http://schemas.microsoft.com/office/drawing/2014/main" id="{81BF5CEB-81B2-4A6E-9D33-623270122D74}"/>
              </a:ext>
            </a:extLst>
          </p:cNvPr>
          <p:cNvPicPr>
            <a:picLocks noChangeAspect="1"/>
          </p:cNvPicPr>
          <p:nvPr/>
        </p:nvPicPr>
        <p:blipFill>
          <a:blip r:embed="rId7"/>
          <a:stretch>
            <a:fillRect/>
          </a:stretch>
        </p:blipFill>
        <p:spPr>
          <a:xfrm>
            <a:off x="6362700" y="3973976"/>
            <a:ext cx="5105400" cy="1808162"/>
          </a:xfrm>
          <a:prstGeom prst="rect">
            <a:avLst/>
          </a:prstGeom>
        </p:spPr>
      </p:pic>
      <p:pic>
        <p:nvPicPr>
          <p:cNvPr id="18" name="图片 17">
            <a:extLst>
              <a:ext uri="{FF2B5EF4-FFF2-40B4-BE49-F238E27FC236}">
                <a16:creationId xmlns:a16="http://schemas.microsoft.com/office/drawing/2014/main" id="{F4BAB6E8-206A-4916-BBC3-15F62A08A92E}"/>
              </a:ext>
            </a:extLst>
          </p:cNvPr>
          <p:cNvPicPr>
            <a:picLocks noChangeAspect="1"/>
          </p:cNvPicPr>
          <p:nvPr/>
        </p:nvPicPr>
        <p:blipFill>
          <a:blip r:embed="rId8"/>
          <a:stretch>
            <a:fillRect/>
          </a:stretch>
        </p:blipFill>
        <p:spPr>
          <a:xfrm>
            <a:off x="7315200" y="2555756"/>
            <a:ext cx="3429000" cy="752707"/>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0A9E0-901D-473A-BE21-FDDDD7071335}"/>
              </a:ext>
            </a:extLst>
          </p:cNvPr>
          <p:cNvSpPr>
            <a:spLocks noGrp="1"/>
          </p:cNvSpPr>
          <p:nvPr>
            <p:ph type="title"/>
          </p:nvPr>
        </p:nvSpPr>
        <p:spPr/>
        <p:txBody>
          <a:bodyPr/>
          <a:lstStyle/>
          <a:p>
            <a:r>
              <a:rPr lang="zh-CN" altLang="en-US" dirty="0"/>
              <a:t>隐马尔可夫模型（</a:t>
            </a:r>
            <a:r>
              <a:rPr lang="en-US" altLang="zh-CN" dirty="0"/>
              <a:t>Hidden Markov Model</a:t>
            </a:r>
            <a:r>
              <a:rPr lang="zh-CN" altLang="en-US" dirty="0"/>
              <a:t>，</a:t>
            </a:r>
            <a:r>
              <a:rPr lang="en-US" altLang="zh-CN" dirty="0"/>
              <a:t>HMM</a:t>
            </a:r>
            <a:r>
              <a:rPr lang="zh-CN" altLang="en-US" dirty="0"/>
              <a:t>）</a:t>
            </a:r>
          </a:p>
        </p:txBody>
      </p:sp>
      <p:sp>
        <p:nvSpPr>
          <p:cNvPr id="3" name="内容占位符 2">
            <a:extLst>
              <a:ext uri="{FF2B5EF4-FFF2-40B4-BE49-F238E27FC236}">
                <a16:creationId xmlns:a16="http://schemas.microsoft.com/office/drawing/2014/main" id="{F2CC02C5-C55E-445F-9BF6-BA68F6374FB9}"/>
              </a:ext>
            </a:extLst>
          </p:cNvPr>
          <p:cNvSpPr>
            <a:spLocks noGrp="1"/>
          </p:cNvSpPr>
          <p:nvPr>
            <p:ph idx="1"/>
          </p:nvPr>
        </p:nvSpPr>
        <p:spPr/>
        <p:txBody>
          <a:bodyPr/>
          <a:lstStyle/>
          <a:p>
            <a:r>
              <a:rPr lang="zh-CN" altLang="en-US" dirty="0"/>
              <a:t>表示一种含有隐变量的马尔可夫过程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隐马尔可夫模型的联合概率可以分解为</a:t>
            </a:r>
          </a:p>
        </p:txBody>
      </p:sp>
      <p:pic>
        <p:nvPicPr>
          <p:cNvPr id="5" name="图片 4">
            <a:extLst>
              <a:ext uri="{FF2B5EF4-FFF2-40B4-BE49-F238E27FC236}">
                <a16:creationId xmlns:a16="http://schemas.microsoft.com/office/drawing/2014/main" id="{E265AA57-A869-4F1A-BD80-BC3F39CD5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00200"/>
            <a:ext cx="3657600" cy="1609344"/>
          </a:xfrm>
          <a:prstGeom prst="rect">
            <a:avLst/>
          </a:prstGeom>
        </p:spPr>
      </p:pic>
      <p:sp>
        <p:nvSpPr>
          <p:cNvPr id="8" name="矩形 7">
            <a:extLst>
              <a:ext uri="{FF2B5EF4-FFF2-40B4-BE49-F238E27FC236}">
                <a16:creationId xmlns:a16="http://schemas.microsoft.com/office/drawing/2014/main" id="{4C39A5B4-53C7-4C0E-98A9-EEF00E1451BC}"/>
              </a:ext>
            </a:extLst>
          </p:cNvPr>
          <p:cNvSpPr/>
          <p:nvPr/>
        </p:nvSpPr>
        <p:spPr>
          <a:xfrm>
            <a:off x="6886477" y="5601973"/>
            <a:ext cx="1107996" cy="369332"/>
          </a:xfrm>
          <a:prstGeom prst="rect">
            <a:avLst/>
          </a:prstGeom>
        </p:spPr>
        <p:txBody>
          <a:bodyPr wrap="none">
            <a:spAutoFit/>
          </a:bodyPr>
          <a:lstStyle/>
          <a:p>
            <a:r>
              <a:rPr lang="zh-CN" altLang="en-US" dirty="0">
                <a:solidFill>
                  <a:srgbClr val="FF0000"/>
                </a:solidFill>
              </a:rPr>
              <a:t>输出概率</a:t>
            </a:r>
          </a:p>
        </p:txBody>
      </p:sp>
      <p:sp>
        <p:nvSpPr>
          <p:cNvPr id="9" name="矩形 8">
            <a:extLst>
              <a:ext uri="{FF2B5EF4-FFF2-40B4-BE49-F238E27FC236}">
                <a16:creationId xmlns:a16="http://schemas.microsoft.com/office/drawing/2014/main" id="{34B3CD1F-D1FB-4853-9269-4465AD43E34E}"/>
              </a:ext>
            </a:extLst>
          </p:cNvPr>
          <p:cNvSpPr/>
          <p:nvPr/>
        </p:nvSpPr>
        <p:spPr>
          <a:xfrm>
            <a:off x="5739537" y="5602962"/>
            <a:ext cx="1107996" cy="369332"/>
          </a:xfrm>
          <a:prstGeom prst="rect">
            <a:avLst/>
          </a:prstGeom>
        </p:spPr>
        <p:txBody>
          <a:bodyPr wrap="none">
            <a:spAutoFit/>
          </a:bodyPr>
          <a:lstStyle/>
          <a:p>
            <a:r>
              <a:rPr lang="zh-CN" altLang="en-US" dirty="0">
                <a:solidFill>
                  <a:srgbClr val="FF0000"/>
                </a:solidFill>
              </a:rPr>
              <a:t>转移概率</a:t>
            </a:r>
          </a:p>
        </p:txBody>
      </p:sp>
      <p:pic>
        <p:nvPicPr>
          <p:cNvPr id="6" name="图片 5">
            <a:extLst>
              <a:ext uri="{FF2B5EF4-FFF2-40B4-BE49-F238E27FC236}">
                <a16:creationId xmlns:a16="http://schemas.microsoft.com/office/drawing/2014/main" id="{9BE28286-178F-4687-8CDE-87D65FF09F1F}"/>
              </a:ext>
            </a:extLst>
          </p:cNvPr>
          <p:cNvPicPr>
            <a:picLocks noChangeAspect="1"/>
          </p:cNvPicPr>
          <p:nvPr/>
        </p:nvPicPr>
        <p:blipFill>
          <a:blip r:embed="rId3"/>
          <a:stretch>
            <a:fillRect/>
          </a:stretch>
        </p:blipFill>
        <p:spPr>
          <a:xfrm>
            <a:off x="3429000" y="4521612"/>
            <a:ext cx="4953000" cy="995073"/>
          </a:xfrm>
          <a:prstGeom prst="rect">
            <a:avLst/>
          </a:prstGeom>
        </p:spPr>
      </p:pic>
    </p:spTree>
    <p:extLst>
      <p:ext uri="{BB962C8B-B14F-4D97-AF65-F5344CB8AC3E}">
        <p14:creationId xmlns:p14="http://schemas.microsoft.com/office/powerpoint/2010/main" val="81938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77A09-B658-4C83-A6DF-A33ADA98275F}"/>
              </a:ext>
            </a:extLst>
          </p:cNvPr>
          <p:cNvSpPr>
            <a:spLocks noGrp="1"/>
          </p:cNvSpPr>
          <p:nvPr>
            <p:ph type="title"/>
          </p:nvPr>
        </p:nvSpPr>
        <p:spPr/>
        <p:txBody>
          <a:bodyPr/>
          <a:lstStyle/>
          <a:p>
            <a:r>
              <a:rPr lang="zh-CN" altLang="en-US" dirty="0"/>
              <a:t>高斯混合模型</a:t>
            </a:r>
          </a:p>
        </p:txBody>
      </p:sp>
      <p:sp>
        <p:nvSpPr>
          <p:cNvPr id="3" name="内容占位符 2">
            <a:extLst>
              <a:ext uri="{FF2B5EF4-FFF2-40B4-BE49-F238E27FC236}">
                <a16:creationId xmlns:a16="http://schemas.microsoft.com/office/drawing/2014/main" id="{85D7A6D0-95D4-44E1-8B7D-48221ED5E672}"/>
              </a:ext>
            </a:extLst>
          </p:cNvPr>
          <p:cNvSpPr>
            <a:spLocks noGrp="1"/>
          </p:cNvSpPr>
          <p:nvPr>
            <p:ph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a:p>
            <a:endParaRPr lang="zh-CN" altLang="en-US" dirty="0"/>
          </a:p>
        </p:txBody>
      </p:sp>
      <p:pic>
        <p:nvPicPr>
          <p:cNvPr id="1026" name="Picture 2" descr="Image result for gmm model">
            <a:extLst>
              <a:ext uri="{FF2B5EF4-FFF2-40B4-BE49-F238E27FC236}">
                <a16:creationId xmlns:a16="http://schemas.microsoft.com/office/drawing/2014/main" id="{3DC52AF8-1B7E-47EE-96D1-048E16313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45644"/>
            <a:ext cx="356616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mm model">
            <a:extLst>
              <a:ext uri="{FF2B5EF4-FFF2-40B4-BE49-F238E27FC236}">
                <a16:creationId xmlns:a16="http://schemas.microsoft.com/office/drawing/2014/main" id="{9A91CEE8-21D9-4D83-9D57-7C4B61D5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429000"/>
            <a:ext cx="3810001" cy="283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8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5799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12D-4480-4DED-B3AA-93D9FDB202F0}"/>
              </a:ext>
            </a:extLst>
          </p:cNvPr>
          <p:cNvSpPr>
            <a:spLocks noGrp="1"/>
          </p:cNvSpPr>
          <p:nvPr>
            <p:ph type="title"/>
          </p:nvPr>
        </p:nvSpPr>
        <p:spPr/>
        <p:txBody>
          <a:bodyPr/>
          <a:lstStyle/>
          <a:p>
            <a:r>
              <a:rPr lang="zh-CN" altLang="en-US" dirty="0"/>
              <a:t>概率主题模型</a:t>
            </a:r>
          </a:p>
        </p:txBody>
      </p:sp>
      <p:pic>
        <p:nvPicPr>
          <p:cNvPr id="1026" name="Picture 2" descr="Image result for 概率主题模型">
            <a:extLst>
              <a:ext uri="{FF2B5EF4-FFF2-40B4-BE49-F238E27FC236}">
                <a16:creationId xmlns:a16="http://schemas.microsoft.com/office/drawing/2014/main" id="{209D37D2-12A3-4873-BE2C-2A0B6783C9E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3429000" y="1524000"/>
            <a:ext cx="8763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3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a:t>概率主题模型</a:t>
            </a:r>
          </a:p>
        </p:txBody>
      </p:sp>
      <p:pic>
        <p:nvPicPr>
          <p:cNvPr id="1075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189" y="3068639"/>
            <a:ext cx="61436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67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7C98-ED29-4C11-858E-CB9407E8ED65}"/>
              </a:ext>
            </a:extLst>
          </p:cNvPr>
          <p:cNvSpPr>
            <a:spLocks noGrp="1"/>
          </p:cNvSpPr>
          <p:nvPr>
            <p:ph type="title"/>
          </p:nvPr>
        </p:nvSpPr>
        <p:spPr/>
        <p:txBody>
          <a:bodyPr/>
          <a:lstStyle/>
          <a:p>
            <a:r>
              <a:rPr lang="zh-CN" altLang="en-US" dirty="0"/>
              <a:t>有向图模型</a:t>
            </a:r>
          </a:p>
        </p:txBody>
      </p:sp>
      <p:sp>
        <p:nvSpPr>
          <p:cNvPr id="3" name="内容占位符 2">
            <a:extLst>
              <a:ext uri="{FF2B5EF4-FFF2-40B4-BE49-F238E27FC236}">
                <a16:creationId xmlns:a16="http://schemas.microsoft.com/office/drawing/2014/main" id="{5A720773-634A-451C-949B-EDC5411033BB}"/>
              </a:ext>
            </a:extLst>
          </p:cNvPr>
          <p:cNvSpPr>
            <a:spLocks noGrp="1"/>
          </p:cNvSpPr>
          <p:nvPr>
            <p:ph idx="1"/>
          </p:nvPr>
        </p:nvSpPr>
        <p:spPr/>
        <p:txBody>
          <a:bodyPr/>
          <a:lstStyle/>
          <a:p>
            <a:r>
              <a:rPr lang="zh-CN" altLang="en-US" dirty="0"/>
              <a:t>深度信念网络</a:t>
            </a:r>
            <a:endParaRPr lang="en-US" altLang="zh-CN" dirty="0"/>
          </a:p>
          <a:p>
            <a:r>
              <a:rPr lang="zh-CN" altLang="en-US" dirty="0"/>
              <a:t>变分自编码器</a:t>
            </a:r>
            <a:endParaRPr lang="en-US" altLang="zh-CN" dirty="0"/>
          </a:p>
          <a:p>
            <a:endParaRPr lang="zh-CN" altLang="en-US" dirty="0"/>
          </a:p>
        </p:txBody>
      </p:sp>
    </p:spTree>
    <p:extLst>
      <p:ext uri="{BB962C8B-B14F-4D97-AF65-F5344CB8AC3E}">
        <p14:creationId xmlns:p14="http://schemas.microsoft.com/office/powerpoint/2010/main" val="127311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5" name="图片 4">
            <a:extLst>
              <a:ext uri="{FF2B5EF4-FFF2-40B4-BE49-F238E27FC236}">
                <a16:creationId xmlns:a16="http://schemas.microsoft.com/office/drawing/2014/main" id="{C70AF373-0E01-4FC2-A5D1-453D6D946207}"/>
              </a:ext>
            </a:extLst>
          </p:cNvPr>
          <p:cNvPicPr>
            <a:picLocks noChangeAspect="1"/>
          </p:cNvPicPr>
          <p:nvPr/>
        </p:nvPicPr>
        <p:blipFill>
          <a:blip r:embed="rId2"/>
          <a:stretch>
            <a:fillRect/>
          </a:stretch>
        </p:blipFill>
        <p:spPr>
          <a:xfrm>
            <a:off x="2392525" y="2209800"/>
            <a:ext cx="7406949" cy="3352800"/>
          </a:xfrm>
          <a:prstGeom prst="rect">
            <a:avLst/>
          </a:prstGeom>
        </p:spPr>
      </p:pic>
    </p:spTree>
    <p:extLst>
      <p:ext uri="{BB962C8B-B14F-4D97-AF65-F5344CB8AC3E}">
        <p14:creationId xmlns:p14="http://schemas.microsoft.com/office/powerpoint/2010/main" val="427748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035FE-5280-44F4-982D-676DA018A3E7}"/>
              </a:ext>
            </a:extLst>
          </p:cNvPr>
          <p:cNvSpPr>
            <a:spLocks noGrp="1"/>
          </p:cNvSpPr>
          <p:nvPr>
            <p:ph type="title"/>
          </p:nvPr>
        </p:nvSpPr>
        <p:spPr/>
        <p:txBody>
          <a:bodyPr/>
          <a:lstStyle/>
          <a:p>
            <a:r>
              <a:rPr lang="zh-CN" altLang="en-US" dirty="0"/>
              <a:t>无向图的马尔可夫性</a:t>
            </a:r>
          </a:p>
        </p:txBody>
      </p:sp>
      <p:pic>
        <p:nvPicPr>
          <p:cNvPr id="5" name="图片 4">
            <a:extLst>
              <a:ext uri="{FF2B5EF4-FFF2-40B4-BE49-F238E27FC236}">
                <a16:creationId xmlns:a16="http://schemas.microsoft.com/office/drawing/2014/main" id="{B853849D-3A36-4A1B-A8B4-1B8DC7B02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524000"/>
            <a:ext cx="7471832" cy="1524000"/>
          </a:xfrm>
          <a:prstGeom prst="rect">
            <a:avLst/>
          </a:prstGeom>
        </p:spPr>
      </p:pic>
      <p:pic>
        <p:nvPicPr>
          <p:cNvPr id="10" name="图片 9">
            <a:extLst>
              <a:ext uri="{FF2B5EF4-FFF2-40B4-BE49-F238E27FC236}">
                <a16:creationId xmlns:a16="http://schemas.microsoft.com/office/drawing/2014/main" id="{FA1F8C87-0A6C-448E-AEB5-F1BCF2C24084}"/>
              </a:ext>
            </a:extLst>
          </p:cNvPr>
          <p:cNvPicPr>
            <a:picLocks noChangeAspect="1"/>
          </p:cNvPicPr>
          <p:nvPr/>
        </p:nvPicPr>
        <p:blipFill>
          <a:blip r:embed="rId3"/>
          <a:stretch>
            <a:fillRect/>
          </a:stretch>
        </p:blipFill>
        <p:spPr>
          <a:xfrm>
            <a:off x="3886200" y="4408440"/>
            <a:ext cx="3447600" cy="1616671"/>
          </a:xfrm>
          <a:prstGeom prst="rect">
            <a:avLst/>
          </a:prstGeom>
        </p:spPr>
      </p:pic>
    </p:spTree>
    <p:extLst>
      <p:ext uri="{BB962C8B-B14F-4D97-AF65-F5344CB8AC3E}">
        <p14:creationId xmlns:p14="http://schemas.microsoft.com/office/powerpoint/2010/main" val="20436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5998A-94E0-479F-9B59-9773C7C8F5AC}"/>
              </a:ext>
            </a:extLst>
          </p:cNvPr>
          <p:cNvSpPr>
            <a:spLocks noGrp="1"/>
          </p:cNvSpPr>
          <p:nvPr>
            <p:ph type="title"/>
          </p:nvPr>
        </p:nvSpPr>
        <p:spPr/>
        <p:txBody>
          <a:bodyPr/>
          <a:lstStyle/>
          <a:p>
            <a:r>
              <a:rPr lang="zh-CN" altLang="en-US"/>
              <a:t>如何表示高维随机向量的概率密度？</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B68941-5FDF-4FB3-BD0D-8872B468658F}"/>
                  </a:ext>
                </a:extLst>
              </p:cNvPr>
              <p:cNvSpPr>
                <a:spLocks noGrp="1"/>
              </p:cNvSpPr>
              <p:nvPr>
                <p:ph idx="1"/>
              </p:nvPr>
            </p:nvSpPr>
            <p:spPr/>
            <p:txBody>
              <a:bodyPr/>
              <a:lstStyle/>
              <a:p>
                <a14:m>
                  <m:oMath xmlns:m="http://schemas.openxmlformats.org/officeDocument/2006/math">
                    <m:r>
                      <a:rPr lang="en-US" altLang="zh-CN" dirty="0" smtClean="0">
                        <a:latin typeface="Cambria Math" panose="02040503050406030204" pitchFamily="18" charset="0"/>
                      </a:rPr>
                      <m:t>𝑃</m:t>
                    </m:r>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1</m:t>
                            </m:r>
                          </m:sub>
                        </m:sSub>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2</m:t>
                            </m:r>
                          </m:sub>
                        </m:sSub>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𝑋</m:t>
                            </m:r>
                          </m:e>
                          <m:sub>
                            <m:r>
                              <a:rPr lang="en-US" altLang="zh-CN" dirty="0" smtClean="0">
                                <a:latin typeface="Cambria Math" panose="02040503050406030204" pitchFamily="18" charset="0"/>
                              </a:rPr>
                              <m:t>𝐾</m:t>
                            </m:r>
                          </m:sub>
                        </m:sSub>
                      </m:e>
                    </m:d>
                  </m:oMath>
                </a14:m>
                <a:endParaRPr lang="en-US" altLang="zh-CN" dirty="0"/>
              </a:p>
              <a:p>
                <a:pPr lvl="1"/>
                <a:r>
                  <a:rPr lang="zh-CN" altLang="en-US" dirty="0"/>
                  <a:t>全概率公式</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例子：</a:t>
                </a:r>
                <a14:m>
                  <m:oMath xmlns:m="http://schemas.openxmlformats.org/officeDocument/2006/math">
                    <m:r>
                      <a:rPr lang="en-US" altLang="zh-CN" dirty="0">
                        <a:latin typeface="Cambria Math" panose="02040503050406030204" pitchFamily="18" charset="0"/>
                      </a:rPr>
                      <m:t>𝑃</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a:latin typeface="Cambria Math" panose="02040503050406030204" pitchFamily="18" charset="0"/>
                              </a:rPr>
                              <m:t>1</m:t>
                            </m:r>
                          </m:sub>
                        </m:sSub>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a:latin typeface="Cambria Math" panose="02040503050406030204" pitchFamily="18" charset="0"/>
                              </a:rPr>
                              <m:t>2</m:t>
                            </m:r>
                          </m:sub>
                        </m:sSub>
                        <m:r>
                          <a:rPr lang="en-US" altLang="zh-CN" dirty="0">
                            <a:latin typeface="Cambria Math" panose="02040503050406030204" pitchFamily="18" charset="0"/>
                          </a:rPr>
                          <m:t>,</m:t>
                        </m:r>
                        <m:r>
                          <a:rPr lang="en-US" altLang="zh-CN"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3</m:t>
                            </m:r>
                          </m:sub>
                        </m:sSub>
                      </m:e>
                    </m:d>
                  </m:oMath>
                </a14:m>
                <a:endParaRPr lang="en-US" altLang="zh-CN" dirty="0"/>
              </a:p>
              <a:p>
                <a:pPr lvl="1"/>
                <a:r>
                  <a:rPr lang="zh-CN" altLang="en-US" dirty="0"/>
                  <a:t>如果</a:t>
                </a:r>
                <a14:m>
                  <m:oMath xmlns:m="http://schemas.openxmlformats.org/officeDocument/2006/math">
                    <m:sSub>
                      <m:sSubPr>
                        <m:ctrlPr>
                          <a:rPr lang="en-US" altLang="zh-CN" i="1" dirty="0">
                            <a:latin typeface="Cambria Math" panose="02040503050406030204" pitchFamily="18" charset="0"/>
                          </a:rPr>
                        </m:ctrlPr>
                      </m:sSubPr>
                      <m:e>
                        <m:r>
                          <a:rPr lang="en-US" altLang="zh-CN" dirty="0" smtClean="0">
                            <a:latin typeface="Cambria Math" panose="02040503050406030204" pitchFamily="18" charset="0"/>
                          </a:rPr>
                          <m:t>(</m:t>
                        </m:r>
                        <m:r>
                          <a:rPr lang="en-US" altLang="zh-CN" dirty="0">
                            <a:latin typeface="Cambria Math" panose="02040503050406030204" pitchFamily="18" charset="0"/>
                          </a:rPr>
                          <m:t>𝑋</m:t>
                        </m:r>
                      </m:e>
                      <m:sub>
                        <m:r>
                          <a:rPr lang="en-US" altLang="zh-CN" dirty="0" smtClean="0">
                            <a:latin typeface="Cambria Math" panose="02040503050406030204" pitchFamily="18" charset="0"/>
                          </a:rPr>
                          <m:t>1</m:t>
                        </m:r>
                      </m:sub>
                    </m:sSub>
                    <m:r>
                      <a:rPr lang="en-US" altLang="zh-CN" dirty="0" smtClean="0">
                        <a:latin typeface="Cambria Math" panose="02040503050406030204" pitchFamily="18" charset="0"/>
                      </a:rPr>
                      <m:t>|</m:t>
                    </m:r>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3</m:t>
                        </m:r>
                      </m:sub>
                    </m:sSub>
                    <m:r>
                      <a:rPr lang="en-US" altLang="zh-CN"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smtClean="0">
                            <a:latin typeface="Cambria Math" panose="02040503050406030204" pitchFamily="18" charset="0"/>
                          </a:rPr>
                          <m:t>2</m:t>
                        </m:r>
                      </m:sub>
                    </m:sSub>
                    <m:r>
                      <a:rPr lang="zh-CN" altLang="en-US" dirty="0" smtClean="0">
                        <a:latin typeface="Cambria Math" panose="02040503050406030204" pitchFamily="18" charset="0"/>
                      </a:rPr>
                      <m:t>是</m:t>
                    </m:r>
                  </m:oMath>
                </a14:m>
                <a:r>
                  <a:rPr lang="zh-CN" altLang="en-US" dirty="0"/>
                  <a:t>条件独立的，如何化简？</a:t>
                </a:r>
              </a:p>
            </p:txBody>
          </p:sp>
        </mc:Choice>
        <mc:Fallback xmlns="">
          <p:sp>
            <p:nvSpPr>
              <p:cNvPr id="3" name="内容占位符 2">
                <a:extLst>
                  <a:ext uri="{FF2B5EF4-FFF2-40B4-BE49-F238E27FC236}">
                    <a16:creationId xmlns:a16="http://schemas.microsoft.com/office/drawing/2014/main" id="{38B68941-5FDF-4FB3-BD0D-8872B468658F}"/>
                  </a:ext>
                </a:extLst>
              </p:cNvPr>
              <p:cNvSpPr>
                <a:spLocks noGrp="1" noRot="1" noChangeAspect="1" noMove="1" noResize="1" noEditPoints="1" noAdjustHandles="1" noChangeArrowheads="1" noChangeShapeType="1" noTextEdit="1"/>
              </p:cNvSpPr>
              <p:nvPr>
                <p:ph sz="quarter" idx="1"/>
              </p:nvPr>
            </p:nvSpPr>
            <p:spPr>
              <a:blipFill>
                <a:blip r:embed="rId4"/>
                <a:stretch>
                  <a:fillRect l="-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78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a:t>
            </a:r>
            <a:r>
              <a:rPr lang="en-US" altLang="zh-CN" dirty="0"/>
              <a:t>Clique</a:t>
            </a:r>
            <a:r>
              <a:rPr lang="zh-CN" altLang="en-US" dirty="0"/>
              <a:t>）</a:t>
            </a:r>
          </a:p>
        </p:txBody>
      </p:sp>
      <p:sp>
        <p:nvSpPr>
          <p:cNvPr id="9" name="内容占位符 8">
            <a:extLst>
              <a:ext uri="{FF2B5EF4-FFF2-40B4-BE49-F238E27FC236}">
                <a16:creationId xmlns:a16="http://schemas.microsoft.com/office/drawing/2014/main" id="{4FA55B38-6A4F-49D8-840E-7BA651147B86}"/>
              </a:ext>
            </a:extLst>
          </p:cNvPr>
          <p:cNvSpPr>
            <a:spLocks noGrp="1"/>
          </p:cNvSpPr>
          <p:nvPr>
            <p:ph idx="1"/>
          </p:nvPr>
        </p:nvSpPr>
        <p:spPr/>
        <p:txBody>
          <a:bodyPr/>
          <a:lstStyle/>
          <a:p>
            <a:r>
              <a:rPr lang="zh-CN" altLang="en-US"/>
              <a:t>团：一个全连通子图，即团内的所有节点之间都连边。</a:t>
            </a:r>
            <a:endParaRPr lang="zh-CN" altLang="en-US" dirty="0"/>
          </a:p>
        </p:txBody>
      </p:sp>
      <p:pic>
        <p:nvPicPr>
          <p:cNvPr id="8" name="图片 7">
            <a:extLst>
              <a:ext uri="{FF2B5EF4-FFF2-40B4-BE49-F238E27FC236}">
                <a16:creationId xmlns:a16="http://schemas.microsoft.com/office/drawing/2014/main" id="{0F8993CF-DB18-4BEB-9A72-3A0D7CEBF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623974"/>
            <a:ext cx="3516178" cy="2128213"/>
          </a:xfrm>
          <a:prstGeom prst="rect">
            <a:avLst/>
          </a:prstGeom>
        </p:spPr>
      </p:pic>
      <p:sp>
        <p:nvSpPr>
          <p:cNvPr id="10" name="矩形 9">
            <a:extLst>
              <a:ext uri="{FF2B5EF4-FFF2-40B4-BE49-F238E27FC236}">
                <a16:creationId xmlns:a16="http://schemas.microsoft.com/office/drawing/2014/main" id="{052BBB66-F6E3-4277-9293-18EA3D87CCF9}"/>
              </a:ext>
            </a:extLst>
          </p:cNvPr>
          <p:cNvSpPr/>
          <p:nvPr/>
        </p:nvSpPr>
        <p:spPr>
          <a:xfrm>
            <a:off x="5334000" y="4842593"/>
            <a:ext cx="1236236" cy="369332"/>
          </a:xfrm>
          <a:prstGeom prst="rect">
            <a:avLst/>
          </a:prstGeom>
        </p:spPr>
        <p:txBody>
          <a:bodyPr wrap="none">
            <a:spAutoFit/>
          </a:bodyPr>
          <a:lstStyle/>
          <a:p>
            <a:r>
              <a:rPr lang="zh-CN" altLang="en-US" dirty="0"/>
              <a:t>共有7个团</a:t>
            </a:r>
          </a:p>
        </p:txBody>
      </p:sp>
    </p:spTree>
    <p:extLst>
      <p:ext uri="{BB962C8B-B14F-4D97-AF65-F5344CB8AC3E}">
        <p14:creationId xmlns:p14="http://schemas.microsoft.com/office/powerpoint/2010/main" val="284298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BA2B1-CE73-46DC-964A-53CF86995BD4}"/>
              </a:ext>
            </a:extLst>
          </p:cNvPr>
          <p:cNvSpPr>
            <a:spLocks noGrp="1"/>
          </p:cNvSpPr>
          <p:nvPr>
            <p:ph type="title"/>
          </p:nvPr>
        </p:nvSpPr>
        <p:spPr/>
        <p:txBody>
          <a:bodyPr/>
          <a:lstStyle/>
          <a:p>
            <a:r>
              <a:rPr lang="en-US" altLang="zh-CN" dirty="0"/>
              <a:t>Hammersley-Clifford</a:t>
            </a:r>
            <a:r>
              <a:rPr lang="zh-CN" altLang="en-US" dirty="0"/>
              <a:t>定理</a:t>
            </a:r>
          </a:p>
        </p:txBody>
      </p:sp>
      <p:sp>
        <p:nvSpPr>
          <p:cNvPr id="5" name="内容占位符 4">
            <a:extLst>
              <a:ext uri="{FF2B5EF4-FFF2-40B4-BE49-F238E27FC236}">
                <a16:creationId xmlns:a16="http://schemas.microsoft.com/office/drawing/2014/main" id="{D28984D4-7012-4861-8A38-3CB5578B0183}"/>
              </a:ext>
            </a:extLst>
          </p:cNvPr>
          <p:cNvSpPr>
            <a:spLocks noGrp="1"/>
          </p:cNvSpPr>
          <p:nvPr>
            <p:ph idx="1"/>
          </p:nvPr>
        </p:nvSpPr>
        <p:spPr/>
        <p:txBody>
          <a:bodyPr/>
          <a:lstStyle/>
          <a:p>
            <a:r>
              <a:rPr lang="zh-CN" altLang="en-US" dirty="0"/>
              <a:t>无向图的联合概率可以分解为一系列定义在最大团上的非负函数的乘积形式。</a:t>
            </a:r>
          </a:p>
        </p:txBody>
      </p:sp>
      <p:pic>
        <p:nvPicPr>
          <p:cNvPr id="6" name="图片 5">
            <a:extLst>
              <a:ext uri="{FF2B5EF4-FFF2-40B4-BE49-F238E27FC236}">
                <a16:creationId xmlns:a16="http://schemas.microsoft.com/office/drawing/2014/main" id="{0E56B9FE-8923-4FFD-A7B3-F69DEE0F197C}"/>
              </a:ext>
            </a:extLst>
          </p:cNvPr>
          <p:cNvPicPr>
            <a:picLocks noChangeAspect="1"/>
          </p:cNvPicPr>
          <p:nvPr/>
        </p:nvPicPr>
        <p:blipFill>
          <a:blip r:embed="rId2"/>
          <a:stretch>
            <a:fillRect/>
          </a:stretch>
        </p:blipFill>
        <p:spPr>
          <a:xfrm>
            <a:off x="2514600" y="1821620"/>
            <a:ext cx="6629400" cy="4296832"/>
          </a:xfrm>
          <a:prstGeom prst="rect">
            <a:avLst/>
          </a:prstGeom>
        </p:spPr>
      </p:pic>
    </p:spTree>
    <p:extLst>
      <p:ext uri="{BB962C8B-B14F-4D97-AF65-F5344CB8AC3E}">
        <p14:creationId xmlns:p14="http://schemas.microsoft.com/office/powerpoint/2010/main" val="1600533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无向图模型</a:t>
            </a:r>
          </a:p>
        </p:txBody>
      </p:sp>
      <p:sp>
        <p:nvSpPr>
          <p:cNvPr id="3" name="内容占位符 2"/>
          <p:cNvSpPr>
            <a:spLocks noGrp="1"/>
          </p:cNvSpPr>
          <p:nvPr>
            <p:ph idx="1"/>
          </p:nvPr>
        </p:nvSpPr>
        <p:spPr/>
        <p:txBody>
          <a:bodyPr/>
          <a:lstStyle/>
          <a:p>
            <a:r>
              <a:rPr lang="zh-CN" altLang="en-US" dirty="0"/>
              <a:t>无向图模型的联合分布可以表示为</a:t>
            </a:r>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1" y="2057400"/>
            <a:ext cx="4276939" cy="1686868"/>
          </a:xfrm>
          <a:prstGeom prst="rect">
            <a:avLst/>
          </a:prstGeom>
        </p:spPr>
      </p:pic>
    </p:spTree>
    <p:extLst>
      <p:ext uri="{BB962C8B-B14F-4D97-AF65-F5344CB8AC3E}">
        <p14:creationId xmlns:p14="http://schemas.microsoft.com/office/powerpoint/2010/main" val="281846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zh-CN" dirty="0"/>
              <a:t>Illustration: Image De-Noising (1)</a:t>
            </a:r>
          </a:p>
        </p:txBody>
      </p:sp>
      <p:pic>
        <p:nvPicPr>
          <p:cNvPr id="59395"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6"/>
          <p:cNvSpPr txBox="1">
            <a:spLocks noChangeArrowheads="1"/>
          </p:cNvSpPr>
          <p:nvPr/>
        </p:nvSpPr>
        <p:spPr bwMode="auto">
          <a:xfrm>
            <a:off x="3238501" y="4987925"/>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Original Image</a:t>
            </a:r>
          </a:p>
        </p:txBody>
      </p:sp>
      <p:sp>
        <p:nvSpPr>
          <p:cNvPr id="59398" name="TextBox 7"/>
          <p:cNvSpPr txBox="1">
            <a:spLocks noChangeArrowheads="1"/>
          </p:cNvSpPr>
          <p:nvPr/>
        </p:nvSpPr>
        <p:spPr bwMode="auto">
          <a:xfrm>
            <a:off x="7024688" y="499110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Noisy Image</a:t>
            </a:r>
          </a:p>
        </p:txBody>
      </p:sp>
    </p:spTree>
    <p:extLst>
      <p:ext uri="{BB962C8B-B14F-4D97-AF65-F5344CB8AC3E}">
        <p14:creationId xmlns:p14="http://schemas.microsoft.com/office/powerpoint/2010/main" val="416859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GB" altLang="zh-CN"/>
              <a:t>Illustration: Image De-Noising (2)</a:t>
            </a:r>
          </a:p>
        </p:txBody>
      </p:sp>
      <p:pic>
        <p:nvPicPr>
          <p:cNvPr id="60419" name="Picture 4" descr="Figure8.3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758950"/>
            <a:ext cx="38100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10"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0600" y="2928938"/>
            <a:ext cx="381158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8"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9838" y="4395788"/>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47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GB" altLang="zh-CN"/>
              <a:t>Illustration: Image De-Noising (3)</a:t>
            </a:r>
          </a:p>
        </p:txBody>
      </p:sp>
      <p:pic>
        <p:nvPicPr>
          <p:cNvPr id="61443"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6"/>
          <p:cNvSpPr txBox="1">
            <a:spLocks noChangeArrowheads="1"/>
          </p:cNvSpPr>
          <p:nvPr/>
        </p:nvSpPr>
        <p:spPr bwMode="auto">
          <a:xfrm>
            <a:off x="3381375" y="500062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Noisy Image</a:t>
            </a:r>
          </a:p>
        </p:txBody>
      </p:sp>
      <p:sp>
        <p:nvSpPr>
          <p:cNvPr id="61446" name="TextBox 7"/>
          <p:cNvSpPr txBox="1">
            <a:spLocks noChangeArrowheads="1"/>
          </p:cNvSpPr>
          <p:nvPr/>
        </p:nvSpPr>
        <p:spPr bwMode="auto">
          <a:xfrm>
            <a:off x="70246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80310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GB" altLang="zh-CN"/>
              <a:t>Illustration: Image De-Noising (4)</a:t>
            </a:r>
          </a:p>
        </p:txBody>
      </p:sp>
      <p:pic>
        <p:nvPicPr>
          <p:cNvPr id="62467"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7"/>
          <p:cNvSpPr txBox="1">
            <a:spLocks noChangeArrowheads="1"/>
          </p:cNvSpPr>
          <p:nvPr/>
        </p:nvSpPr>
        <p:spPr bwMode="auto">
          <a:xfrm>
            <a:off x="6738938" y="5000625"/>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(Graph cuts)</a:t>
            </a:r>
          </a:p>
        </p:txBody>
      </p:sp>
      <p:sp>
        <p:nvSpPr>
          <p:cNvPr id="62470" name="TextBox 8"/>
          <p:cNvSpPr txBox="1">
            <a:spLocks noChangeArrowheads="1"/>
          </p:cNvSpPr>
          <p:nvPr/>
        </p:nvSpPr>
        <p:spPr bwMode="auto">
          <a:xfrm>
            <a:off x="29733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20310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endParaRPr lang="en-US" altLang="zh-CN" dirty="0"/>
          </a:p>
          <a:p>
            <a:pPr lvl="1"/>
            <a:r>
              <a:rPr lang="zh-CN" altLang="en-US" dirty="0"/>
              <a:t>也称为最大熵模型</a:t>
            </a:r>
            <a:endParaRPr lang="en-US" altLang="zh-CN" dirty="0"/>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sp>
        <p:nvSpPr>
          <p:cNvPr id="2" name="标题 1"/>
          <p:cNvSpPr>
            <a:spLocks noGrp="1"/>
          </p:cNvSpPr>
          <p:nvPr>
            <p:ph type="title"/>
          </p:nvPr>
        </p:nvSpPr>
        <p:spPr/>
        <p:txBody>
          <a:bodyPr/>
          <a:lstStyle/>
          <a:p>
            <a:r>
              <a:rPr lang="zh-CN" altLang="en-US"/>
              <a:t>常见的无向图模型</a:t>
            </a:r>
            <a:endParaRPr lang="zh-CN" altLang="en-US"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85" y="1994656"/>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242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105" y="1635361"/>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0" y="4276706"/>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5470063"/>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7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zh-CN" altLang="en-US" sz="3400" dirty="0"/>
              <a:t>有向图和无向图的转换</a:t>
            </a:r>
            <a:endParaRPr lang="en-GB" altLang="zh-CN" sz="3400" dirty="0"/>
          </a:p>
        </p:txBody>
      </p:sp>
      <p:pic>
        <p:nvPicPr>
          <p:cNvPr id="63491" name="Picture 2" descr="Figure8.32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9275" y="1524000"/>
            <a:ext cx="60467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descr="Figure8.32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1339" y="5126038"/>
            <a:ext cx="60467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19" descr="TP_tmp.png"/>
          <p:cNvPicPr>
            <a:picLocks noChangeAspect="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94100" y="2714625"/>
            <a:ext cx="50038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0" descr="TP_tmp.png"/>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4500" y="4110038"/>
            <a:ext cx="622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 Brace 14"/>
          <p:cNvSpPr/>
          <p:nvPr/>
        </p:nvSpPr>
        <p:spPr>
          <a:xfrm rot="16200000">
            <a:off x="5061745" y="2331245"/>
            <a:ext cx="142875" cy="1481137"/>
          </a:xfrm>
          <a:prstGeom prst="lef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latin typeface="Calibri" panose="020F0502020204030204" pitchFamily="34" charset="0"/>
            </a:endParaRPr>
          </a:p>
        </p:txBody>
      </p:sp>
      <p:sp>
        <p:nvSpPr>
          <p:cNvPr id="16" name="Left-Right Arrow 15"/>
          <p:cNvSpPr/>
          <p:nvPr/>
        </p:nvSpPr>
        <p:spPr>
          <a:xfrm rot="17090660">
            <a:off x="4545807" y="3666332"/>
            <a:ext cx="928688" cy="14287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7" name="Left-Right Arrow 16"/>
          <p:cNvSpPr/>
          <p:nvPr/>
        </p:nvSpPr>
        <p:spPr>
          <a:xfrm rot="17288802">
            <a:off x="5716588" y="3549651"/>
            <a:ext cx="1135063" cy="176212"/>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8" name="Left-Right Arrow 17"/>
          <p:cNvSpPr/>
          <p:nvPr/>
        </p:nvSpPr>
        <p:spPr>
          <a:xfrm rot="15433142">
            <a:off x="7389814" y="3556001"/>
            <a:ext cx="1133475" cy="17462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Tree>
    <p:extLst>
      <p:ext uri="{BB962C8B-B14F-4D97-AF65-F5344CB8AC3E}">
        <p14:creationId xmlns:p14="http://schemas.microsoft.com/office/powerpoint/2010/main" val="384509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概率图模型</a:t>
            </a:r>
            <a:endParaRPr lang="zh-CN" altLang="en-US" dirty="0"/>
          </a:p>
        </p:txBody>
      </p:sp>
      <p:sp>
        <p:nvSpPr>
          <p:cNvPr id="3" name="内容占位符 2"/>
          <p:cNvSpPr>
            <a:spLocks noGrp="1"/>
          </p:cNvSpPr>
          <p:nvPr>
            <p:ph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每个节点</a:t>
            </a:r>
            <a:r>
              <a:rPr lang="zh-CN" altLang="en-US" dirty="0"/>
              <a:t>都对应一个随机变量，可以是观察变量，隐变量或是未知参数等；</a:t>
            </a:r>
            <a:endParaRPr lang="en-US" altLang="zh-CN" dirty="0"/>
          </a:p>
          <a:p>
            <a:r>
              <a:rPr lang="zh-CN" altLang="en-US" dirty="0">
                <a:solidFill>
                  <a:srgbClr val="FF0000"/>
                </a:solidFill>
              </a:rPr>
              <a:t>每个连接</a:t>
            </a:r>
            <a:r>
              <a:rPr lang="zh-CN" altLang="en-US" dirty="0"/>
              <a:t>表示两个随机变量之间具有依赖关系。</a:t>
            </a:r>
          </a:p>
        </p:txBody>
      </p:sp>
      <p:pic>
        <p:nvPicPr>
          <p:cNvPr id="4" name="图片 3" descr="屏幕剪辑">
            <a:extLst>
              <a:ext uri="{FF2B5EF4-FFF2-40B4-BE49-F238E27FC236}">
                <a16:creationId xmlns:a16="http://schemas.microsoft.com/office/drawing/2014/main" id="{422BDB92-554C-4B18-9ABD-49B7D1C06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728749"/>
            <a:ext cx="5419004" cy="1852651"/>
          </a:xfrm>
          <a:prstGeom prst="rect">
            <a:avLst/>
          </a:prstGeom>
        </p:spPr>
      </p:pic>
    </p:spTree>
    <p:extLst>
      <p:ext uri="{BB962C8B-B14F-4D97-AF65-F5344CB8AC3E}">
        <p14:creationId xmlns:p14="http://schemas.microsoft.com/office/powerpoint/2010/main" val="7621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zh-CN" altLang="en-US" sz="3400" dirty="0"/>
              <a:t>有向图和无向图的转换</a:t>
            </a:r>
            <a:endParaRPr lang="en-GB" altLang="zh-CN" dirty="0"/>
          </a:p>
        </p:txBody>
      </p:sp>
      <p:pic>
        <p:nvPicPr>
          <p:cNvPr id="64516" name="Picture 2" descr="Figure8.33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76" y="2074863"/>
            <a:ext cx="2944813"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Figure8.33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2074863"/>
            <a:ext cx="29448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8638" y="5076825"/>
            <a:ext cx="60436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5810250" y="3429000"/>
            <a:ext cx="642938" cy="1588"/>
          </a:xfrm>
          <a:prstGeom prst="straightConnector1">
            <a:avLst/>
          </a:prstGeom>
          <a:ln w="635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79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dirty="0"/>
              <a:t>道德图（</a:t>
            </a:r>
            <a:r>
              <a:rPr lang="en-US" altLang="zh-CN" dirty="0"/>
              <a:t>Moral Graph </a:t>
            </a:r>
            <a:r>
              <a:rPr lang="zh-CN" altLang="en-US" dirty="0"/>
              <a:t>）</a:t>
            </a:r>
          </a:p>
        </p:txBody>
      </p:sp>
      <p:sp>
        <p:nvSpPr>
          <p:cNvPr id="65539" name="内容占位符 2"/>
          <p:cNvSpPr>
            <a:spLocks noGrp="1"/>
          </p:cNvSpPr>
          <p:nvPr>
            <p:ph idx="1"/>
          </p:nvPr>
        </p:nvSpPr>
        <p:spPr/>
        <p:txBody>
          <a:bodyPr/>
          <a:lstStyle/>
          <a:p>
            <a:pPr eaLnBrk="1" hangingPunct="1"/>
            <a:r>
              <a:rPr lang="en-US" altLang="zh-CN"/>
              <a:t>A moral graph of a directed acyclic graph G is an undirected graph in which each node of the original G is now connected to its Markov blanket. </a:t>
            </a:r>
            <a:endParaRPr lang="zh-CN" altLang="en-US"/>
          </a:p>
        </p:txBody>
      </p:sp>
      <p:pic>
        <p:nvPicPr>
          <p:cNvPr id="65540" name="Picture 2" descr="https://upload.wikimedia.org/wikipedia/commons/thumb/3/3d/MoralGraph-DAG1.png/200px-MoralGraph-DA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13" y="2925762"/>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4" descr="https://upload.wikimedia.org/wikipedia/commons/thumb/8/80/Moralized_graph1.png/200px-Moralized_graph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971800"/>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98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7587" name="Picture 2" descr="Figure8.3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1326" y="1928814"/>
            <a:ext cx="3681413"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59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8611" name="Picture 2" descr="Figure8.35.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3963" y="1714501"/>
            <a:ext cx="32242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3" descr="Figure8.36.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7588" y="1479550"/>
            <a:ext cx="230981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1" descr="TP_tmp.png"/>
          <p:cNvPicPr>
            <a:picLocks noChangeAspect="1"/>
          </p:cNvPicPr>
          <p:nvPr>
            <p:custDataLst>
              <p:tags r:id="rId1"/>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3925" y="4291014"/>
            <a:ext cx="11938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4" descr="TP_tmp.png"/>
          <p:cNvPicPr>
            <a:picLocks noChangeAspect="1"/>
          </p:cNvPicPr>
          <p:nvPr>
            <p:custDataLst>
              <p:tags r:id="rId2"/>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9325" y="4791075"/>
            <a:ext cx="12446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6" descr="TP_tmp.png"/>
          <p:cNvPicPr>
            <a:picLocks noChangeAspect="1"/>
          </p:cNvPicPr>
          <p:nvPr>
            <p:custDataLst>
              <p:tags r:id="rId3"/>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4488" y="4291014"/>
            <a:ext cx="1143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9" descr="TP_tmp.png"/>
          <p:cNvPicPr>
            <a:picLocks noChangeAspect="1"/>
          </p:cNvPicPr>
          <p:nvPr>
            <p:custDataLst>
              <p:tags r:id="rId4"/>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8575" y="4795839"/>
            <a:ext cx="17541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0" descr="TP_tmp.png"/>
          <p:cNvPicPr>
            <a:picLocks noChangeAspect="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2701" y="5291139"/>
            <a:ext cx="17573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1026" name="Ink 24"/>
              <p14:cNvContentPartPr>
                <a14:cpLocks xmlns:a14="http://schemas.microsoft.com/office/drawing/2010/main" noRot="1" noChangeAspect="1" noEditPoints="1" noChangeArrowheads="1" noChangeShapeType="1"/>
              </p14:cNvContentPartPr>
              <p14:nvPr/>
            </p14:nvContentPartPr>
            <p14:xfrm>
              <a:off x="8328025" y="3573463"/>
              <a:ext cx="19050" cy="23812"/>
            </p14:xfrm>
          </p:contentPart>
        </mc:Choice>
        <mc:Fallback xmlns="">
          <p:pic>
            <p:nvPicPr>
              <p:cNvPr id="1026" name="Ink 24"/>
              <p:cNvPicPr>
                <a:picLocks noRot="1" noChangeAspect="1" noEditPoints="1" noChangeArrowheads="1" noChangeShapeType="1"/>
              </p:cNvPicPr>
              <p:nvPr/>
            </p:nvPicPr>
            <p:blipFill>
              <a:blip r:embed="rId17"/>
              <a:stretch>
                <a:fillRect/>
              </a:stretch>
            </p:blipFill>
            <p:spPr>
              <a:xfrm>
                <a:off x="8321555" y="3566969"/>
                <a:ext cx="31271" cy="36079"/>
              </a:xfrm>
              <a:prstGeom prst="rect">
                <a:avLst/>
              </a:prstGeom>
            </p:spPr>
          </p:pic>
        </mc:Fallback>
      </mc:AlternateContent>
    </p:spTree>
    <p:extLst>
      <p:ext uri="{BB962C8B-B14F-4D97-AF65-F5344CB8AC3E}">
        <p14:creationId xmlns:p14="http://schemas.microsoft.com/office/powerpoint/2010/main" val="303217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a:t>学习</a:t>
            </a:r>
            <a:endParaRPr lang="zh-CN" altLang="en-US" dirty="0"/>
          </a:p>
        </p:txBody>
      </p:sp>
    </p:spTree>
    <p:extLst>
      <p:ext uri="{BB962C8B-B14F-4D97-AF65-F5344CB8AC3E}">
        <p14:creationId xmlns:p14="http://schemas.microsoft.com/office/powerpoint/2010/main" val="342613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a:t>不含隐变量的参数估计</a:t>
            </a:r>
            <a:endParaRPr lang="zh-CN" altLang="en-US" dirty="0"/>
          </a:p>
        </p:txBody>
      </p:sp>
    </p:spTree>
    <p:extLst>
      <p:ext uri="{BB962C8B-B14F-4D97-AF65-F5344CB8AC3E}">
        <p14:creationId xmlns:p14="http://schemas.microsoft.com/office/powerpoint/2010/main" val="224562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有向图模型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在贝叶斯网络中，所有变量</a:t>
                </a:r>
                <a14:m>
                  <m:oMath xmlns:m="http://schemas.openxmlformats.org/officeDocument/2006/math">
                    <m:r>
                      <a:rPr lang="en-US" altLang="zh-CN" i="1" dirty="0" smtClean="0">
                        <a:latin typeface="Cambria Math" panose="02040503050406030204" pitchFamily="18" charset="0"/>
                      </a:rPr>
                      <m:t>𝑥</m:t>
                    </m:r>
                  </m:oMath>
                </a14:m>
                <a:r>
                  <a:rPr lang="zh-CN" altLang="en-US" dirty="0"/>
                  <a:t>的联合概率分布可以分解为每个随机变量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𝑘</m:t>
                        </m:r>
                      </m:sub>
                    </m:sSub>
                  </m:oMath>
                </a14:m>
                <a:r>
                  <a:rPr lang="zh-CN" altLang="en-US" dirty="0"/>
                  <a:t>的局部条件概率的连乘形式。</a:t>
                </a:r>
                <a:endParaRPr lang="en-US" altLang="zh-CN" dirty="0"/>
              </a:p>
              <a:p>
                <a:r>
                  <a:rPr lang="zh-CN" altLang="en-US" dirty="0"/>
                  <a:t>假设每个局部条件概率</a:t>
                </a:r>
                <a14:m>
                  <m:oMath xmlns:m="http://schemas.openxmlformats.org/officeDocument/2006/math">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err="1" smtClean="0">
                            <a:latin typeface="Cambria Math" panose="02040503050406030204" pitchFamily="18" charset="0"/>
                          </a:rPr>
                          <m:t>𝑥</m:t>
                        </m:r>
                      </m:e>
                      <m:sub>
                        <m:r>
                          <a:rPr lang="en-US" altLang="zh-CN" dirty="0" err="1" smtClean="0">
                            <a:latin typeface="Cambria Math" panose="02040503050406030204" pitchFamily="18" charset="0"/>
                          </a:rPr>
                          <m:t>𝑘</m:t>
                        </m:r>
                      </m:sub>
                    </m:sSub>
                    <m:r>
                      <a:rPr lang="en-US" altLang="zh-CN"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𝜋</m:t>
                            </m:r>
                          </m:e>
                          <m:sub>
                            <m:r>
                              <a:rPr lang="en-US" altLang="zh-CN" dirty="0" smtClean="0">
                                <a:latin typeface="Cambria Math" panose="02040503050406030204" pitchFamily="18" charset="0"/>
                              </a:rPr>
                              <m:t>𝑘</m:t>
                            </m:r>
                          </m:sub>
                        </m:sSub>
                      </m:sub>
                    </m:sSub>
                    <m:r>
                      <a:rPr lang="en-US" altLang="zh-CN" dirty="0" smtClean="0">
                        <a:latin typeface="Cambria Math" panose="02040503050406030204" pitchFamily="18" charset="0"/>
                      </a:rPr>
                      <m:t>)</m:t>
                    </m:r>
                  </m:oMath>
                </a14:m>
                <a:r>
                  <a:rPr lang="zh-CN" altLang="en-US" dirty="0"/>
                  <a:t>的参数为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dirty="0" smtClean="0">
                            <a:latin typeface="Cambria Math" panose="02040503050406030204" pitchFamily="18" charset="0"/>
                          </a:rPr>
                          <m:t>𝜃</m:t>
                        </m:r>
                      </m:e>
                      <m:sub>
                        <m:r>
                          <a:rPr lang="en-US" altLang="zh-CN" dirty="0" err="1" smtClean="0">
                            <a:latin typeface="Cambria Math" panose="02040503050406030204" pitchFamily="18" charset="0"/>
                          </a:rPr>
                          <m:t>𝑘</m:t>
                        </m:r>
                      </m:sub>
                    </m:sSub>
                  </m:oMath>
                </a14:m>
                <a:r>
                  <a:rPr lang="zh-CN" altLang="en-US" dirty="0"/>
                  <a:t>，则对数似然函数为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分别最大化每个变量的条件似然来估计其参数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89" t="-96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20DC5D5-31E2-4836-9E20-26D614182C78}"/>
              </a:ext>
            </a:extLst>
          </p:cNvPr>
          <p:cNvPicPr>
            <a:picLocks noChangeAspect="1"/>
          </p:cNvPicPr>
          <p:nvPr/>
        </p:nvPicPr>
        <p:blipFill>
          <a:blip r:embed="rId3"/>
          <a:stretch>
            <a:fillRect/>
          </a:stretch>
        </p:blipFill>
        <p:spPr>
          <a:xfrm>
            <a:off x="3352800" y="2667000"/>
            <a:ext cx="4865227" cy="1857380"/>
          </a:xfrm>
          <a:prstGeom prst="rect">
            <a:avLst/>
          </a:prstGeom>
        </p:spPr>
      </p:pic>
      <p:pic>
        <p:nvPicPr>
          <p:cNvPr id="8" name="图片 7">
            <a:extLst>
              <a:ext uri="{FF2B5EF4-FFF2-40B4-BE49-F238E27FC236}">
                <a16:creationId xmlns:a16="http://schemas.microsoft.com/office/drawing/2014/main" id="{933C64F2-5AFE-4768-BE0C-BA753F4CC626}"/>
              </a:ext>
            </a:extLst>
          </p:cNvPr>
          <p:cNvPicPr>
            <a:picLocks noChangeAspect="1"/>
          </p:cNvPicPr>
          <p:nvPr/>
        </p:nvPicPr>
        <p:blipFill>
          <a:blip r:embed="rId4"/>
          <a:stretch>
            <a:fillRect/>
          </a:stretch>
        </p:blipFill>
        <p:spPr>
          <a:xfrm>
            <a:off x="3505200" y="5148803"/>
            <a:ext cx="4258112" cy="956183"/>
          </a:xfrm>
          <a:prstGeom prst="rect">
            <a:avLst/>
          </a:prstGeom>
        </p:spPr>
      </p:pic>
    </p:spTree>
    <p:extLst>
      <p:ext uri="{BB962C8B-B14F-4D97-AF65-F5344CB8AC3E}">
        <p14:creationId xmlns:p14="http://schemas.microsoft.com/office/powerpoint/2010/main" val="59193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A4631-CF4C-4804-8633-F2FA41B04C2B}"/>
              </a:ext>
            </a:extLst>
          </p:cNvPr>
          <p:cNvSpPr>
            <a:spLocks noGrp="1"/>
          </p:cNvSpPr>
          <p:nvPr>
            <p:ph type="title"/>
          </p:nvPr>
        </p:nvSpPr>
        <p:spPr/>
        <p:txBody>
          <a:bodyPr/>
          <a:lstStyle/>
          <a:p>
            <a:r>
              <a:rPr lang="zh-CN" altLang="en-US" dirty="0"/>
              <a:t>无向图模型</a:t>
            </a:r>
          </a:p>
        </p:txBody>
      </p:sp>
      <p:sp>
        <p:nvSpPr>
          <p:cNvPr id="3" name="内容占位符 2">
            <a:extLst>
              <a:ext uri="{FF2B5EF4-FFF2-40B4-BE49-F238E27FC236}">
                <a16:creationId xmlns:a16="http://schemas.microsoft.com/office/drawing/2014/main" id="{BE20DB64-AE06-4CE4-B9D3-FC68A7F47205}"/>
              </a:ext>
            </a:extLst>
          </p:cNvPr>
          <p:cNvSpPr>
            <a:spLocks noGrp="1"/>
          </p:cNvSpPr>
          <p:nvPr>
            <p:ph idx="1"/>
          </p:nvPr>
        </p:nvSpPr>
        <p:spPr/>
        <p:txBody>
          <a:bodyPr/>
          <a:lstStyle/>
          <a:p>
            <a:r>
              <a:rPr lang="zh-CN" altLang="en-US" dirty="0"/>
              <a:t>以对数线性模型为例，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偏导数</a:t>
            </a:r>
          </a:p>
        </p:txBody>
      </p:sp>
      <p:pic>
        <p:nvPicPr>
          <p:cNvPr id="5" name="图片 4">
            <a:extLst>
              <a:ext uri="{FF2B5EF4-FFF2-40B4-BE49-F238E27FC236}">
                <a16:creationId xmlns:a16="http://schemas.microsoft.com/office/drawing/2014/main" id="{0EFE02AD-E583-4C2A-B88D-D58B14219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752600"/>
            <a:ext cx="2639855" cy="549743"/>
          </a:xfrm>
          <a:prstGeom prst="rect">
            <a:avLst/>
          </a:prstGeom>
        </p:spPr>
      </p:pic>
      <p:pic>
        <p:nvPicPr>
          <p:cNvPr id="7" name="图片 6">
            <a:extLst>
              <a:ext uri="{FF2B5EF4-FFF2-40B4-BE49-F238E27FC236}">
                <a16:creationId xmlns:a16="http://schemas.microsoft.com/office/drawing/2014/main" id="{35FC757E-B211-4508-B176-D7312B29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514600"/>
            <a:ext cx="4827941" cy="1622014"/>
          </a:xfrm>
          <a:prstGeom prst="rect">
            <a:avLst/>
          </a:prstGeom>
        </p:spPr>
      </p:pic>
      <p:pic>
        <p:nvPicPr>
          <p:cNvPr id="9" name="图片 8">
            <a:extLst>
              <a:ext uri="{FF2B5EF4-FFF2-40B4-BE49-F238E27FC236}">
                <a16:creationId xmlns:a16="http://schemas.microsoft.com/office/drawing/2014/main" id="{AD7AB36E-9E8B-4F1C-B497-69145745F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301334"/>
            <a:ext cx="3788328" cy="674932"/>
          </a:xfrm>
          <a:prstGeom prst="rect">
            <a:avLst/>
          </a:prstGeom>
        </p:spPr>
      </p:pic>
    </p:spTree>
    <p:extLst>
      <p:ext uri="{BB962C8B-B14F-4D97-AF65-F5344CB8AC3E}">
        <p14:creationId xmlns:p14="http://schemas.microsoft.com/office/powerpoint/2010/main" val="14688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含隐变量的参数学习</a:t>
            </a:r>
          </a:p>
        </p:txBody>
      </p:sp>
      <p:sp>
        <p:nvSpPr>
          <p:cNvPr id="3" name="内容占位符 2"/>
          <p:cNvSpPr>
            <a:spLocks noGrp="1"/>
          </p:cNvSpPr>
          <p:nvPr>
            <p:ph idx="1"/>
          </p:nvPr>
        </p:nvSpPr>
        <p:spPr/>
        <p:txBody>
          <a:bodyPr/>
          <a:lstStyle/>
          <a:p>
            <a:r>
              <a:rPr lang="zh-CN" altLang="en-US" dirty="0"/>
              <a:t>如果图模型中包含隐变量，即有部分变量是不可观测的，就需要用</a:t>
            </a:r>
            <a:r>
              <a:rPr lang="en-US" altLang="zh-CN" dirty="0"/>
              <a:t>EM</a:t>
            </a:r>
            <a:r>
              <a:rPr lang="zh-CN" altLang="en-US" dirty="0"/>
              <a:t>算法进行参数估计。</a:t>
            </a:r>
            <a:endParaRPr lang="en-US" altLang="zh-CN" dirty="0"/>
          </a:p>
          <a:p>
            <a:pPr lvl="1"/>
            <a:r>
              <a:rPr lang="zh-CN" altLang="en-US" dirty="0"/>
              <a:t>边际似然函数（ </a:t>
            </a:r>
            <a:r>
              <a:rPr lang="en-US" altLang="zh-CN" dirty="0"/>
              <a:t>Marginal Likelihood </a:t>
            </a:r>
            <a:r>
              <a:rPr lang="zh-CN" altLang="en-US" dirty="0"/>
              <a:t>）</a:t>
            </a:r>
          </a:p>
        </p:txBody>
      </p:sp>
      <p:pic>
        <p:nvPicPr>
          <p:cNvPr id="6" name="图片 5">
            <a:extLst>
              <a:ext uri="{FF2B5EF4-FFF2-40B4-BE49-F238E27FC236}">
                <a16:creationId xmlns:a16="http://schemas.microsoft.com/office/drawing/2014/main" id="{91B83534-F20C-4026-A923-B1774050B1C6}"/>
              </a:ext>
            </a:extLst>
          </p:cNvPr>
          <p:cNvPicPr>
            <a:picLocks noChangeAspect="1"/>
          </p:cNvPicPr>
          <p:nvPr/>
        </p:nvPicPr>
        <p:blipFill>
          <a:blip r:embed="rId2"/>
          <a:stretch>
            <a:fillRect/>
          </a:stretch>
        </p:blipFill>
        <p:spPr>
          <a:xfrm>
            <a:off x="5181600" y="4128530"/>
            <a:ext cx="1595449" cy="1981214"/>
          </a:xfrm>
          <a:prstGeom prst="rect">
            <a:avLst/>
          </a:prstGeom>
        </p:spPr>
      </p:pic>
      <p:pic>
        <p:nvPicPr>
          <p:cNvPr id="8" name="图片 7">
            <a:extLst>
              <a:ext uri="{FF2B5EF4-FFF2-40B4-BE49-F238E27FC236}">
                <a16:creationId xmlns:a16="http://schemas.microsoft.com/office/drawing/2014/main" id="{1600975B-9CCD-4918-B8C3-0C9E9F7E97A5}"/>
              </a:ext>
            </a:extLst>
          </p:cNvPr>
          <p:cNvPicPr>
            <a:picLocks noChangeAspect="1"/>
          </p:cNvPicPr>
          <p:nvPr/>
        </p:nvPicPr>
        <p:blipFill>
          <a:blip r:embed="rId3"/>
          <a:stretch>
            <a:fillRect/>
          </a:stretch>
        </p:blipFill>
        <p:spPr>
          <a:xfrm>
            <a:off x="4245762" y="2926010"/>
            <a:ext cx="2753602" cy="973920"/>
          </a:xfrm>
          <a:prstGeom prst="rect">
            <a:avLst/>
          </a:prstGeom>
        </p:spPr>
      </p:pic>
    </p:spTree>
    <p:extLst>
      <p:ext uri="{BB962C8B-B14F-4D97-AF65-F5344CB8AC3E}">
        <p14:creationId xmlns:p14="http://schemas.microsoft.com/office/powerpoint/2010/main" val="67603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259723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r>
              <a:rPr lang="en-GB" altLang="zh-CN" dirty="0"/>
              <a:t> Inference </a:t>
            </a:r>
            <a:r>
              <a:rPr lang="zh-CN" altLang="en-US" dirty="0"/>
              <a:t>）</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学习（</a:t>
            </a:r>
            <a:r>
              <a:rPr lang="en-US" altLang="zh-CN" dirty="0"/>
              <a:t>Learning</a:t>
            </a:r>
            <a:r>
              <a:rPr lang="zh-CN" altLang="en-US" dirty="0"/>
              <a:t>）</a:t>
            </a:r>
            <a:endParaRPr lang="en-US" altLang="zh-CN" dirty="0"/>
          </a:p>
          <a:p>
            <a:pPr lvl="1"/>
            <a:r>
              <a:rPr lang="zh-CN" altLang="en-US" dirty="0"/>
              <a:t>参数学习：给定一组训练样本，求解模型参数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034143"/>
            <a:ext cx="5934541" cy="2028903"/>
          </a:xfrm>
          <a:prstGeom prst="rect">
            <a:avLst/>
          </a:prstGeom>
        </p:spPr>
      </p:pic>
    </p:spTree>
    <p:extLst>
      <p:ext uri="{BB962C8B-B14F-4D97-AF65-F5344CB8AC3E}">
        <p14:creationId xmlns:p14="http://schemas.microsoft.com/office/powerpoint/2010/main" val="35920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61472-34F2-41D3-A424-C925FF35BBB0}"/>
              </a:ext>
            </a:extLst>
          </p:cNvPr>
          <p:cNvSpPr>
            <a:spLocks noGrp="1"/>
          </p:cNvSpPr>
          <p:nvPr>
            <p:ph type="title"/>
          </p:nvPr>
        </p:nvSpPr>
        <p:spPr/>
        <p:txBody>
          <a:bodyPr/>
          <a:lstStyle/>
          <a:p>
            <a:r>
              <a:rPr lang="zh-CN" altLang="en-US" dirty="0"/>
              <a:t>一个简单的解法：</a:t>
            </a:r>
            <a:r>
              <a:rPr lang="en-US" altLang="zh-CN" dirty="0"/>
              <a:t>K-means</a:t>
            </a:r>
            <a:endParaRPr lang="zh-CN" altLang="en-US" dirty="0"/>
          </a:p>
        </p:txBody>
      </p:sp>
      <p:pic>
        <p:nvPicPr>
          <p:cNvPr id="9" name="内容占位符 8">
            <a:extLst>
              <a:ext uri="{FF2B5EF4-FFF2-40B4-BE49-F238E27FC236}">
                <a16:creationId xmlns:a16="http://schemas.microsoft.com/office/drawing/2014/main" id="{7BED7884-45E1-4500-BCD9-BEFC67D862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8443" y="1350110"/>
            <a:ext cx="10875113" cy="4495918"/>
          </a:xfrm>
        </p:spPr>
      </p:pic>
    </p:spTree>
    <p:extLst>
      <p:ext uri="{BB962C8B-B14F-4D97-AF65-F5344CB8AC3E}">
        <p14:creationId xmlns:p14="http://schemas.microsoft.com/office/powerpoint/2010/main" val="3188768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F12F5-57AE-473B-B2E7-5B7B8DE6C85C}"/>
              </a:ext>
            </a:extLst>
          </p:cNvPr>
          <p:cNvSpPr>
            <a:spLocks noGrp="1"/>
          </p:cNvSpPr>
          <p:nvPr>
            <p:ph type="title"/>
          </p:nvPr>
        </p:nvSpPr>
        <p:spPr/>
        <p:txBody>
          <a:bodyPr/>
          <a:lstStyle/>
          <a:p>
            <a:r>
              <a:rPr lang="en-US" altLang="zh-CN" dirty="0"/>
              <a:t>K-means</a:t>
            </a:r>
            <a:r>
              <a:rPr lang="zh-CN" altLang="en-US" dirty="0"/>
              <a:t>算法</a:t>
            </a:r>
          </a:p>
        </p:txBody>
      </p:sp>
      <p:sp>
        <p:nvSpPr>
          <p:cNvPr id="4" name="内容占位符 3">
            <a:extLst>
              <a:ext uri="{FF2B5EF4-FFF2-40B4-BE49-F238E27FC236}">
                <a16:creationId xmlns:a16="http://schemas.microsoft.com/office/drawing/2014/main" id="{FA9D4533-9188-4902-9E08-EF1A132C1EBB}"/>
              </a:ext>
            </a:extLst>
          </p:cNvPr>
          <p:cNvSpPr>
            <a:spLocks noGrp="1"/>
          </p:cNvSpPr>
          <p:nvPr>
            <p:ph idx="1"/>
          </p:nvPr>
        </p:nvSpPr>
        <p:spPr/>
        <p:txBody>
          <a:bodyPr/>
          <a:lstStyle/>
          <a:p>
            <a:r>
              <a:rPr lang="zh-CN" altLang="en-US" dirty="0"/>
              <a:t>初始化中心点</a:t>
            </a:r>
            <a:r>
              <a:rPr lang="en-US" altLang="zh-CN" dirty="0"/>
              <a:t> </a:t>
            </a:r>
            <a:r>
              <a:rPr lang="en-US" altLang="zh-CN" i="1" dirty="0"/>
              <a:t>m</a:t>
            </a:r>
            <a:r>
              <a:rPr lang="en-US" altLang="zh-CN" baseline="-25000" dirty="0"/>
              <a:t>1</a:t>
            </a:r>
            <a:r>
              <a:rPr lang="en-US" altLang="zh-CN" baseline="30000" dirty="0"/>
              <a:t>(1)</a:t>
            </a:r>
            <a:r>
              <a:rPr lang="en-US" altLang="zh-CN" dirty="0"/>
              <a:t>,…,</a:t>
            </a:r>
            <a:r>
              <a:rPr lang="en-US" altLang="zh-CN" i="1" dirty="0" err="1"/>
              <a:t>m</a:t>
            </a:r>
            <a:r>
              <a:rPr lang="en-US" altLang="zh-CN" i="1" baseline="-25000" dirty="0" err="1"/>
              <a:t>k</a:t>
            </a:r>
            <a:r>
              <a:rPr lang="en-US" altLang="zh-CN" baseline="30000" dirty="0"/>
              <a:t>(1)</a:t>
            </a:r>
            <a:r>
              <a:rPr lang="en-US" altLang="zh-CN" dirty="0"/>
              <a:t> </a:t>
            </a:r>
          </a:p>
          <a:p>
            <a:r>
              <a:rPr lang="zh-CN" altLang="en-US" dirty="0"/>
              <a:t>迭代执行下面两步</a:t>
            </a:r>
            <a:endParaRPr lang="en-US" altLang="zh-CN" dirty="0"/>
          </a:p>
          <a:p>
            <a:pPr lvl="1"/>
            <a:r>
              <a:rPr lang="zh-CN" altLang="en-US" dirty="0"/>
              <a:t>分配步（</a:t>
            </a:r>
            <a:r>
              <a:rPr lang="en-US" altLang="zh-CN" b="1" dirty="0"/>
              <a:t> Assignment step </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更新步（</a:t>
            </a:r>
            <a:r>
              <a:rPr lang="en-US" altLang="zh-CN" dirty="0"/>
              <a:t>Update step</a:t>
            </a:r>
            <a:r>
              <a:rPr lang="zh-CN" altLang="en-US" dirty="0"/>
              <a:t>）</a:t>
            </a:r>
          </a:p>
        </p:txBody>
      </p:sp>
      <p:pic>
        <p:nvPicPr>
          <p:cNvPr id="6" name="图片 5">
            <a:extLst>
              <a:ext uri="{FF2B5EF4-FFF2-40B4-BE49-F238E27FC236}">
                <a16:creationId xmlns:a16="http://schemas.microsoft.com/office/drawing/2014/main" id="{C088BBAF-95F3-4276-9760-FC087A4E9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13" y="2888575"/>
            <a:ext cx="7211974" cy="544300"/>
          </a:xfrm>
          <a:prstGeom prst="rect">
            <a:avLst/>
          </a:prstGeom>
        </p:spPr>
      </p:pic>
      <p:pic>
        <p:nvPicPr>
          <p:cNvPr id="8" name="图片 7">
            <a:extLst>
              <a:ext uri="{FF2B5EF4-FFF2-40B4-BE49-F238E27FC236}">
                <a16:creationId xmlns:a16="http://schemas.microsoft.com/office/drawing/2014/main" id="{4A04A10A-9034-4F2C-B8E5-311035254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590608"/>
            <a:ext cx="3222256" cy="1023284"/>
          </a:xfrm>
          <a:prstGeom prst="rect">
            <a:avLst/>
          </a:prstGeom>
        </p:spPr>
      </p:pic>
    </p:spTree>
    <p:extLst>
      <p:ext uri="{BB962C8B-B14F-4D97-AF65-F5344CB8AC3E}">
        <p14:creationId xmlns:p14="http://schemas.microsoft.com/office/powerpoint/2010/main" val="2816644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5C6E7-887B-4B7E-BB59-D1EFF1B5559A}"/>
              </a:ext>
            </a:extLst>
          </p:cNvPr>
          <p:cNvSpPr>
            <a:spLocks noGrp="1"/>
          </p:cNvSpPr>
          <p:nvPr>
            <p:ph type="title"/>
          </p:nvPr>
        </p:nvSpPr>
        <p:spPr/>
        <p:txBody>
          <a:bodyPr/>
          <a:lstStyle/>
          <a:p>
            <a:r>
              <a:rPr lang="en-US" altLang="zh-CN" dirty="0"/>
              <a:t>K-means</a:t>
            </a:r>
            <a:r>
              <a:rPr lang="zh-CN" altLang="en-US" dirty="0"/>
              <a:t>算法</a:t>
            </a:r>
          </a:p>
        </p:txBody>
      </p:sp>
      <p:pic>
        <p:nvPicPr>
          <p:cNvPr id="4098" name="Picture 2" descr="https://upload.wikimedia.org/wikipedia/commons/thumb/e/ea/K-means_convergence.gif/220px-K-means_convergence.gif">
            <a:extLst>
              <a:ext uri="{FF2B5EF4-FFF2-40B4-BE49-F238E27FC236}">
                <a16:creationId xmlns:a16="http://schemas.microsoft.com/office/drawing/2014/main" id="{60E03405-8BDD-4821-A263-5F77926AAE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286001"/>
            <a:ext cx="3409950" cy="331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3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期望最大化算法</a:t>
            </a:r>
            <a:endParaRPr lang="zh-CN" altLang="en-US" dirty="0"/>
          </a:p>
        </p:txBody>
      </p:sp>
      <p:sp>
        <p:nvSpPr>
          <p:cNvPr id="3" name="内容占位符 2"/>
          <p:cNvSpPr>
            <a:spLocks noGrp="1"/>
          </p:cNvSpPr>
          <p:nvPr>
            <p:ph idx="1"/>
          </p:nvPr>
        </p:nvSpPr>
        <p:spPr/>
        <p:txBody>
          <a:bodyPr/>
          <a:lstStyle/>
          <a:p>
            <a:r>
              <a:rPr lang="zh-CN" altLang="en-US"/>
              <a:t>假设有一组变量，有部分变量是是不可观测的，如何进行参数估计呢？</a:t>
            </a:r>
            <a:endParaRPr lang="en-US" altLang="zh-CN"/>
          </a:p>
          <a:p>
            <a:pPr lvl="1"/>
            <a:r>
              <a:rPr lang="en-US" altLang="zh-CN"/>
              <a:t>Expectation-Maximum</a:t>
            </a:r>
            <a:r>
              <a:rPr lang="zh-CN" altLang="en-US"/>
              <a:t>，</a:t>
            </a:r>
            <a:r>
              <a:rPr lang="en-US" altLang="zh-CN"/>
              <a:t>EM</a:t>
            </a:r>
            <a:r>
              <a:rPr lang="zh-CN" altLang="en-US"/>
              <a:t>算法</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724177"/>
            <a:ext cx="2267266" cy="2591162"/>
          </a:xfrm>
          <a:prstGeom prst="rect">
            <a:avLst/>
          </a:prstGeom>
        </p:spPr>
      </p:pic>
      <p:pic>
        <p:nvPicPr>
          <p:cNvPr id="5" name="图片 4">
            <a:extLst>
              <a:ext uri="{FF2B5EF4-FFF2-40B4-BE49-F238E27FC236}">
                <a16:creationId xmlns:a16="http://schemas.microsoft.com/office/drawing/2014/main" id="{151A30EE-6AA5-498F-A4B9-9F6D38A9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19784"/>
            <a:ext cx="4000605" cy="2095555"/>
          </a:xfrm>
          <a:prstGeom prst="rect">
            <a:avLst/>
          </a:prstGeom>
        </p:spPr>
      </p:pic>
      <p:sp>
        <p:nvSpPr>
          <p:cNvPr id="8" name="矩形 7">
            <a:extLst>
              <a:ext uri="{FF2B5EF4-FFF2-40B4-BE49-F238E27FC236}">
                <a16:creationId xmlns:a16="http://schemas.microsoft.com/office/drawing/2014/main" id="{AF7927A6-2AA8-49DA-A499-AC48A3EE00CB}"/>
              </a:ext>
            </a:extLst>
          </p:cNvPr>
          <p:cNvSpPr/>
          <p:nvPr/>
        </p:nvSpPr>
        <p:spPr>
          <a:xfrm>
            <a:off x="3581400" y="5391539"/>
            <a:ext cx="1107996" cy="369332"/>
          </a:xfrm>
          <a:prstGeom prst="rect">
            <a:avLst/>
          </a:prstGeom>
        </p:spPr>
        <p:txBody>
          <a:bodyPr wrap="none">
            <a:spAutoFit/>
          </a:bodyPr>
          <a:lstStyle/>
          <a:p>
            <a:r>
              <a:rPr lang="zh-CN" altLang="en-US" dirty="0">
                <a:solidFill>
                  <a:srgbClr val="FF0000"/>
                </a:solidFill>
              </a:rPr>
              <a:t>证据下界</a:t>
            </a:r>
          </a:p>
        </p:txBody>
      </p:sp>
      <p:sp>
        <p:nvSpPr>
          <p:cNvPr id="9" name="矩形 8">
            <a:extLst>
              <a:ext uri="{FF2B5EF4-FFF2-40B4-BE49-F238E27FC236}">
                <a16:creationId xmlns:a16="http://schemas.microsoft.com/office/drawing/2014/main" id="{992E6CEE-8D0A-4230-90C4-8F882402F66E}"/>
              </a:ext>
            </a:extLst>
          </p:cNvPr>
          <p:cNvSpPr/>
          <p:nvPr/>
        </p:nvSpPr>
        <p:spPr>
          <a:xfrm>
            <a:off x="1066800" y="2958918"/>
            <a:ext cx="2031325" cy="369332"/>
          </a:xfrm>
          <a:prstGeom prst="rect">
            <a:avLst/>
          </a:prstGeom>
        </p:spPr>
        <p:txBody>
          <a:bodyPr wrap="none">
            <a:spAutoFit/>
          </a:bodyPr>
          <a:lstStyle/>
          <a:p>
            <a:r>
              <a:rPr lang="zh-CN" altLang="en-US" dirty="0">
                <a:solidFill>
                  <a:srgbClr val="FF0000"/>
                </a:solidFill>
              </a:rPr>
              <a:t>对数边际似然函数</a:t>
            </a:r>
          </a:p>
        </p:txBody>
      </p:sp>
      <p:sp>
        <p:nvSpPr>
          <p:cNvPr id="10" name="矩形 9">
            <a:extLst>
              <a:ext uri="{FF2B5EF4-FFF2-40B4-BE49-F238E27FC236}">
                <a16:creationId xmlns:a16="http://schemas.microsoft.com/office/drawing/2014/main" id="{5B2191BA-84DA-41C2-8313-36AFE97C0DAF}"/>
              </a:ext>
            </a:extLst>
          </p:cNvPr>
          <p:cNvSpPr/>
          <p:nvPr/>
        </p:nvSpPr>
        <p:spPr>
          <a:xfrm>
            <a:off x="5829405" y="3733800"/>
            <a:ext cx="2082621" cy="369332"/>
          </a:xfrm>
          <a:prstGeom prst="rect">
            <a:avLst/>
          </a:prstGeom>
        </p:spPr>
        <p:txBody>
          <a:bodyPr wrap="none">
            <a:spAutoFit/>
          </a:bodyPr>
          <a:lstStyle/>
          <a:p>
            <a:r>
              <a:rPr lang="zh-CN" altLang="en-US" dirty="0">
                <a:solidFill>
                  <a:srgbClr val="FF0000"/>
                </a:solidFill>
              </a:rPr>
              <a:t>利用Jensen不等式</a:t>
            </a:r>
          </a:p>
        </p:txBody>
      </p:sp>
    </p:spTree>
    <p:extLst>
      <p:ext uri="{BB962C8B-B14F-4D97-AF65-F5344CB8AC3E}">
        <p14:creationId xmlns:p14="http://schemas.microsoft.com/office/powerpoint/2010/main" val="215841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38C65-E5CE-436D-B3DE-A9AF3EF9A12A}"/>
              </a:ext>
            </a:extLst>
          </p:cNvPr>
          <p:cNvSpPr>
            <a:spLocks noGrp="1"/>
          </p:cNvSpPr>
          <p:nvPr>
            <p:ph type="title"/>
          </p:nvPr>
        </p:nvSpPr>
        <p:spPr/>
        <p:txBody>
          <a:bodyPr/>
          <a:lstStyle/>
          <a:p>
            <a:r>
              <a:rPr lang="zh-CN" altLang="en-US" dirty="0"/>
              <a:t>另外一种推导</a:t>
            </a:r>
          </a:p>
        </p:txBody>
      </p:sp>
      <p:pic>
        <p:nvPicPr>
          <p:cNvPr id="3" name="图片 2" descr="屏幕剪辑">
            <a:extLst>
              <a:ext uri="{FF2B5EF4-FFF2-40B4-BE49-F238E27FC236}">
                <a16:creationId xmlns:a16="http://schemas.microsoft.com/office/drawing/2014/main" id="{8E1AC4E0-CE16-43E9-B1D0-AF03516CF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362200"/>
            <a:ext cx="6477000" cy="2715249"/>
          </a:xfrm>
          <a:prstGeom prst="rect">
            <a:avLst/>
          </a:prstGeom>
        </p:spPr>
      </p:pic>
    </p:spTree>
    <p:extLst>
      <p:ext uri="{BB962C8B-B14F-4D97-AF65-F5344CB8AC3E}">
        <p14:creationId xmlns:p14="http://schemas.microsoft.com/office/powerpoint/2010/main" val="2685365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pic>
        <p:nvPicPr>
          <p:cNvPr id="11"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95601" y="1524000"/>
            <a:ext cx="585536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直接连接符 6"/>
          <p:cNvCxnSpPr/>
          <p:nvPr/>
        </p:nvCxnSpPr>
        <p:spPr>
          <a:xfrm>
            <a:off x="5823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2470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E46F3204-36D6-406D-A152-927B7B095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982" y="3058930"/>
            <a:ext cx="3672972" cy="609557"/>
          </a:xfrm>
          <a:prstGeom prst="rect">
            <a:avLst/>
          </a:prstGeom>
        </p:spPr>
      </p:pic>
      <p:pic>
        <p:nvPicPr>
          <p:cNvPr id="6" name="图片 5">
            <a:extLst>
              <a:ext uri="{FF2B5EF4-FFF2-40B4-BE49-F238E27FC236}">
                <a16:creationId xmlns:a16="http://schemas.microsoft.com/office/drawing/2014/main" id="{70A889BD-6796-41E2-8505-9AB00966A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4495800"/>
            <a:ext cx="3750163" cy="533393"/>
          </a:xfrm>
          <a:prstGeom prst="rect">
            <a:avLst/>
          </a:prstGeom>
        </p:spPr>
      </p:pic>
    </p:spTree>
    <p:extLst>
      <p:ext uri="{BB962C8B-B14F-4D97-AF65-F5344CB8AC3E}">
        <p14:creationId xmlns:p14="http://schemas.microsoft.com/office/powerpoint/2010/main" val="34631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EDF4C-6823-4126-88AD-426A466696EF}"/>
              </a:ext>
            </a:extLst>
          </p:cNvPr>
          <p:cNvSpPr>
            <a:spLocks noGrp="1"/>
          </p:cNvSpPr>
          <p:nvPr>
            <p:ph type="title"/>
          </p:nvPr>
        </p:nvSpPr>
        <p:spPr/>
        <p:txBody>
          <a:bodyPr/>
          <a:lstStyle/>
          <a:p>
            <a:r>
              <a:rPr lang="zh-CN" altLang="en-US" dirty="0"/>
              <a:t>收敛性</a:t>
            </a:r>
          </a:p>
        </p:txBody>
      </p:sp>
      <p:pic>
        <p:nvPicPr>
          <p:cNvPr id="4" name="图片 3">
            <a:extLst>
              <a:ext uri="{FF2B5EF4-FFF2-40B4-BE49-F238E27FC236}">
                <a16:creationId xmlns:a16="http://schemas.microsoft.com/office/drawing/2014/main" id="{9BAFB078-614D-46DC-AA19-515A491F0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1436898"/>
            <a:ext cx="7326277" cy="620502"/>
          </a:xfrm>
          <a:prstGeom prst="rect">
            <a:avLst/>
          </a:prstGeom>
        </p:spPr>
      </p:pic>
      <p:sp>
        <p:nvSpPr>
          <p:cNvPr id="7" name="文本框 6">
            <a:extLst>
              <a:ext uri="{FF2B5EF4-FFF2-40B4-BE49-F238E27FC236}">
                <a16:creationId xmlns:a16="http://schemas.microsoft.com/office/drawing/2014/main" id="{599553E6-0976-4B84-8AA0-45CDA9A8E25D}"/>
              </a:ext>
            </a:extLst>
          </p:cNvPr>
          <p:cNvSpPr txBox="1"/>
          <p:nvPr/>
        </p:nvSpPr>
        <p:spPr>
          <a:xfrm>
            <a:off x="7620000" y="2177061"/>
            <a:ext cx="569387" cy="369332"/>
          </a:xfrm>
          <a:prstGeom prst="rect">
            <a:avLst/>
          </a:prstGeom>
          <a:noFill/>
        </p:spPr>
        <p:txBody>
          <a:bodyPr wrap="none" rtlCol="0">
            <a:spAutoFit/>
          </a:bodyPr>
          <a:lstStyle/>
          <a:p>
            <a:r>
              <a:rPr lang="en-US" altLang="zh-CN" dirty="0">
                <a:solidFill>
                  <a:schemeClr val="bg2">
                    <a:lumMod val="50000"/>
                  </a:schemeClr>
                </a:solidFill>
              </a:rPr>
              <a:t>E</a:t>
            </a:r>
            <a:r>
              <a:rPr lang="zh-CN" altLang="en-US" dirty="0">
                <a:solidFill>
                  <a:schemeClr val="bg2">
                    <a:lumMod val="50000"/>
                  </a:schemeClr>
                </a:solidFill>
              </a:rPr>
              <a:t>步</a:t>
            </a:r>
          </a:p>
        </p:txBody>
      </p:sp>
      <p:sp>
        <p:nvSpPr>
          <p:cNvPr id="10" name="文本框 9">
            <a:extLst>
              <a:ext uri="{FF2B5EF4-FFF2-40B4-BE49-F238E27FC236}">
                <a16:creationId xmlns:a16="http://schemas.microsoft.com/office/drawing/2014/main" id="{7487565F-E89C-46C0-8886-864FC5CDD191}"/>
              </a:ext>
            </a:extLst>
          </p:cNvPr>
          <p:cNvSpPr txBox="1"/>
          <p:nvPr/>
        </p:nvSpPr>
        <p:spPr>
          <a:xfrm>
            <a:off x="4876800" y="2166632"/>
            <a:ext cx="607859" cy="369332"/>
          </a:xfrm>
          <a:prstGeom prst="rect">
            <a:avLst/>
          </a:prstGeom>
          <a:noFill/>
        </p:spPr>
        <p:txBody>
          <a:bodyPr wrap="none" rtlCol="0">
            <a:spAutoFit/>
          </a:bodyPr>
          <a:lstStyle/>
          <a:p>
            <a:r>
              <a:rPr lang="en-US" altLang="zh-CN" dirty="0">
                <a:solidFill>
                  <a:srgbClr val="FF0000"/>
                </a:solidFill>
              </a:rPr>
              <a:t>M</a:t>
            </a:r>
            <a:r>
              <a:rPr lang="zh-CN" altLang="en-US" dirty="0">
                <a:solidFill>
                  <a:srgbClr val="FF0000"/>
                </a:solidFill>
              </a:rPr>
              <a:t>步</a:t>
            </a:r>
          </a:p>
        </p:txBody>
      </p:sp>
      <p:sp>
        <p:nvSpPr>
          <p:cNvPr id="11" name="矩形: 圆角 10">
            <a:extLst>
              <a:ext uri="{FF2B5EF4-FFF2-40B4-BE49-F238E27FC236}">
                <a16:creationId xmlns:a16="http://schemas.microsoft.com/office/drawing/2014/main" id="{65129D56-50AE-4A82-B563-FBA6AAA75E69}"/>
              </a:ext>
            </a:extLst>
          </p:cNvPr>
          <p:cNvSpPr/>
          <p:nvPr/>
        </p:nvSpPr>
        <p:spPr>
          <a:xfrm>
            <a:off x="3810000" y="1524123"/>
            <a:ext cx="2324101" cy="479524"/>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12" name="矩形: 圆角 11">
            <a:extLst>
              <a:ext uri="{FF2B5EF4-FFF2-40B4-BE49-F238E27FC236}">
                <a16:creationId xmlns:a16="http://schemas.microsoft.com/office/drawing/2014/main" id="{3A96CFEA-7F65-488F-B33F-505EB0927E2C}"/>
              </a:ext>
            </a:extLst>
          </p:cNvPr>
          <p:cNvSpPr/>
          <p:nvPr/>
        </p:nvSpPr>
        <p:spPr>
          <a:xfrm>
            <a:off x="6171555" y="1510563"/>
            <a:ext cx="3249577" cy="510778"/>
          </a:xfrm>
          <a:prstGeom prst="round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pic>
        <p:nvPicPr>
          <p:cNvPr id="5" name="图片 4">
            <a:extLst>
              <a:ext uri="{FF2B5EF4-FFF2-40B4-BE49-F238E27FC236}">
                <a16:creationId xmlns:a16="http://schemas.microsoft.com/office/drawing/2014/main" id="{0F96F808-1550-46ED-AEF9-B2117D536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598" y="2819400"/>
            <a:ext cx="8697913" cy="3227699"/>
          </a:xfrm>
          <a:prstGeom prst="rect">
            <a:avLst/>
          </a:prstGeom>
        </p:spPr>
      </p:pic>
    </p:spTree>
    <p:extLst>
      <p:ext uri="{BB962C8B-B14F-4D97-AF65-F5344CB8AC3E}">
        <p14:creationId xmlns:p14="http://schemas.microsoft.com/office/powerpoint/2010/main" val="237834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494671E9-F72C-4BBA-ABD2-F92626A9A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096" y="2354343"/>
            <a:ext cx="5165407" cy="2487451"/>
          </a:xfrm>
        </p:spPr>
      </p:pic>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447552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spTree>
    <p:extLst>
      <p:ext uri="{BB962C8B-B14F-4D97-AF65-F5344CB8AC3E}">
        <p14:creationId xmlns:p14="http://schemas.microsoft.com/office/powerpoint/2010/main" val="1039786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4510539"/>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7" name="内容占位符 6">
            <a:extLst>
              <a:ext uri="{FF2B5EF4-FFF2-40B4-BE49-F238E27FC236}">
                <a16:creationId xmlns:a16="http://schemas.microsoft.com/office/drawing/2014/main" id="{551EE3E8-1AC0-4A72-8132-00D94D0223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3135" y="2161117"/>
            <a:ext cx="5459329" cy="2873904"/>
          </a:xfrm>
          <a:prstGeom prst="rect">
            <a:avLst/>
          </a:prstGeom>
        </p:spPr>
      </p:pic>
    </p:spTree>
    <p:extLst>
      <p:ext uri="{BB962C8B-B14F-4D97-AF65-F5344CB8AC3E}">
        <p14:creationId xmlns:p14="http://schemas.microsoft.com/office/powerpoint/2010/main" val="3537103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4F5794D-2B17-4ED2-B387-1123439ECBDD}"/>
              </a:ext>
            </a:extLst>
          </p:cNvPr>
          <p:cNvSpPr>
            <a:spLocks noGrp="1"/>
          </p:cNvSpPr>
          <p:nvPr>
            <p:ph idx="1"/>
          </p:nvPr>
        </p:nvSpPr>
        <p:spPr/>
        <p:txBody>
          <a:bodyPr/>
          <a:lstStyle/>
          <a:p>
            <a:endParaRPr lang="zh-CN" altLang="en-US" dirty="0"/>
          </a:p>
        </p:txBody>
      </p:sp>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110" y="449580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8" name="图片 7">
            <a:extLst>
              <a:ext uri="{FF2B5EF4-FFF2-40B4-BE49-F238E27FC236}">
                <a16:creationId xmlns:a16="http://schemas.microsoft.com/office/drawing/2014/main" id="{D1065CA1-F9BD-4736-94B4-2AC087D2D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280" y="3048001"/>
            <a:ext cx="2944663" cy="1899607"/>
          </a:xfrm>
          <a:prstGeom prst="rect">
            <a:avLst/>
          </a:prstGeom>
        </p:spPr>
      </p:pic>
      <p:pic>
        <p:nvPicPr>
          <p:cNvPr id="9" name="图片 8">
            <a:extLst>
              <a:ext uri="{FF2B5EF4-FFF2-40B4-BE49-F238E27FC236}">
                <a16:creationId xmlns:a16="http://schemas.microsoft.com/office/drawing/2014/main" id="{665D757B-CAC1-4D71-A427-FCEF889E6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069" y="1726544"/>
            <a:ext cx="1491382" cy="832779"/>
          </a:xfrm>
          <a:prstGeom prst="rect">
            <a:avLst/>
          </a:prstGeom>
        </p:spPr>
      </p:pic>
    </p:spTree>
    <p:extLst>
      <p:ext uri="{BB962C8B-B14F-4D97-AF65-F5344CB8AC3E}">
        <p14:creationId xmlns:p14="http://schemas.microsoft.com/office/powerpoint/2010/main" val="70614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4" name="图片 3">
            <a:extLst>
              <a:ext uri="{FF2B5EF4-FFF2-40B4-BE49-F238E27FC236}">
                <a16:creationId xmlns:a16="http://schemas.microsoft.com/office/drawing/2014/main" id="{6FEA31A2-E10F-40C6-AB16-A5136A951A16}"/>
              </a:ext>
            </a:extLst>
          </p:cNvPr>
          <p:cNvPicPr>
            <a:picLocks noChangeAspect="1"/>
          </p:cNvPicPr>
          <p:nvPr/>
        </p:nvPicPr>
        <p:blipFill>
          <a:blip r:embed="rId2"/>
          <a:stretch>
            <a:fillRect/>
          </a:stretch>
        </p:blipFill>
        <p:spPr>
          <a:xfrm>
            <a:off x="1143000" y="2133600"/>
            <a:ext cx="9663822" cy="3424246"/>
          </a:xfrm>
          <a:prstGeom prst="rect">
            <a:avLst/>
          </a:prstGeom>
        </p:spPr>
      </p:pic>
    </p:spTree>
    <p:extLst>
      <p:ext uri="{BB962C8B-B14F-4D97-AF65-F5344CB8AC3E}">
        <p14:creationId xmlns:p14="http://schemas.microsoft.com/office/powerpoint/2010/main" val="1895071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GMM</a:t>
            </a:r>
            <a:r>
              <a:rPr lang="zh-CN" altLang="en-US" dirty="0"/>
              <a:t>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1524001"/>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0BB0D-6903-476F-ABFB-7FD93045D13B}"/>
              </a:ext>
            </a:extLst>
          </p:cNvPr>
          <p:cNvSpPr>
            <a:spLocks noGrp="1"/>
          </p:cNvSpPr>
          <p:nvPr>
            <p:ph type="title"/>
          </p:nvPr>
        </p:nvSpPr>
        <p:spPr/>
        <p:txBody>
          <a:bodyPr/>
          <a:lstStyle/>
          <a:p>
            <a:r>
              <a:rPr lang="en-US" altLang="zh-CN" dirty="0"/>
              <a:t>GMM</a:t>
            </a:r>
            <a:r>
              <a:rPr lang="zh-CN" altLang="en-US" dirty="0"/>
              <a:t>的参数学习</a:t>
            </a:r>
          </a:p>
        </p:txBody>
      </p:sp>
      <p:pic>
        <p:nvPicPr>
          <p:cNvPr id="5122" name="Picture 2" descr="https://upload.wikimedia.org/wikipedia/commons/6/69/EM_Clustering_of_Old_Faithful_data.gif">
            <a:extLst>
              <a:ext uri="{FF2B5EF4-FFF2-40B4-BE49-F238E27FC236}">
                <a16:creationId xmlns:a16="http://schemas.microsoft.com/office/drawing/2014/main" id="{934994F5-35FE-46DD-8592-35520F31DC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1"/>
            <a:ext cx="3429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a/a7/Em_old_faithful.gif/240px-Em_old_faithful.gif">
            <a:extLst>
              <a:ext uri="{FF2B5EF4-FFF2-40B4-BE49-F238E27FC236}">
                <a16:creationId xmlns:a16="http://schemas.microsoft.com/office/drawing/2014/main" id="{B686B68C-5E63-4AC2-AEDC-98FCEC7D86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146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6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8B796-57CE-499B-91A4-A93F8AF1F258}"/>
              </a:ext>
            </a:extLst>
          </p:cNvPr>
          <p:cNvSpPr>
            <a:spLocks noGrp="1"/>
          </p:cNvSpPr>
          <p:nvPr>
            <p:ph type="title"/>
          </p:nvPr>
        </p:nvSpPr>
        <p:spPr/>
        <p:txBody>
          <a:bodyPr/>
          <a:lstStyle/>
          <a:p>
            <a:r>
              <a:rPr lang="en-US" altLang="zh-CN" sz="3200" i="1" dirty="0">
                <a:solidFill>
                  <a:schemeClr val="tx1"/>
                </a:solidFill>
              </a:rPr>
              <a:t>k</a:t>
            </a:r>
            <a:r>
              <a:rPr lang="en-US" altLang="zh-CN" sz="3200" dirty="0">
                <a:solidFill>
                  <a:schemeClr val="tx1"/>
                </a:solidFill>
              </a:rPr>
              <a:t>-means clustering vs. EM clustering </a:t>
            </a:r>
            <a:endParaRPr lang="zh-CN" altLang="en-US" sz="3200" dirty="0"/>
          </a:p>
        </p:txBody>
      </p:sp>
      <p:pic>
        <p:nvPicPr>
          <p:cNvPr id="2050" name="Picture 2" descr="https://upload.wikimedia.org/wikipedia/commons/thumb/0/09/ClusterAnalysis_Mouse.svg/450px-ClusterAnalysis_Mouse.svg.png">
            <a:extLst>
              <a:ext uri="{FF2B5EF4-FFF2-40B4-BE49-F238E27FC236}">
                <a16:creationId xmlns:a16="http://schemas.microsoft.com/office/drawing/2014/main" id="{3EFA164C-10CB-46E4-A213-797748170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2667000"/>
            <a:ext cx="6410325" cy="259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29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a:t>推断（</a:t>
            </a:r>
            <a:r>
              <a:rPr lang="en-GB" altLang="zh-CN"/>
              <a:t> Inference </a:t>
            </a:r>
            <a:r>
              <a:rPr lang="zh-CN" altLang="en-US"/>
              <a:t>）</a:t>
            </a:r>
            <a:endParaRPr lang="zh-CN" altLang="en-US" dirty="0"/>
          </a:p>
        </p:txBody>
      </p:sp>
    </p:spTree>
    <p:extLst>
      <p:ext uri="{BB962C8B-B14F-4D97-AF65-F5344CB8AC3E}">
        <p14:creationId xmlns:p14="http://schemas.microsoft.com/office/powerpoint/2010/main" val="1222489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GB" altLang="zh-CN" dirty="0"/>
              <a:t>Inference in Graphical Models</a:t>
            </a:r>
          </a:p>
        </p:txBody>
      </p:sp>
      <p:pic>
        <p:nvPicPr>
          <p:cNvPr id="69635" name="Picture 3" descr="Figure8.37.jpg"/>
          <p:cNvPicPr>
            <a:picLocks noChangeAspect="1"/>
          </p:cNvPicPr>
          <p:nvPr/>
        </p:nvPicPr>
        <p:blipFill>
          <a:blip r:embed="rId4">
            <a:extLst>
              <a:ext uri="{28A0092B-C50C-407E-A947-70E740481C1C}">
                <a14:useLocalDpi xmlns:a14="http://schemas.microsoft.com/office/drawing/2010/main" val="0"/>
              </a:ext>
            </a:extLst>
          </a:blip>
          <a:srcRect b="16515"/>
          <a:stretch>
            <a:fillRect/>
          </a:stretch>
        </p:blipFill>
        <p:spPr bwMode="auto">
          <a:xfrm>
            <a:off x="4095750" y="1857376"/>
            <a:ext cx="378618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5"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6750" y="4657726"/>
            <a:ext cx="249078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9413" y="4521201"/>
            <a:ext cx="22336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54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29D96-A03F-4E2F-B4B5-78F5BFD7736D}"/>
              </a:ext>
            </a:extLst>
          </p:cNvPr>
          <p:cNvSpPr>
            <a:spLocks noGrp="1"/>
          </p:cNvSpPr>
          <p:nvPr>
            <p:ph type="title"/>
          </p:nvPr>
        </p:nvSpPr>
        <p:spPr/>
        <p:txBody>
          <a:bodyPr/>
          <a:lstStyle/>
          <a:p>
            <a:r>
              <a:rPr lang="zh-CN" altLang="en-US" dirty="0"/>
              <a:t>推断</a:t>
            </a:r>
          </a:p>
        </p:txBody>
      </p:sp>
      <p:sp>
        <p:nvSpPr>
          <p:cNvPr id="3" name="内容占位符 2">
            <a:extLst>
              <a:ext uri="{FF2B5EF4-FFF2-40B4-BE49-F238E27FC236}">
                <a16:creationId xmlns:a16="http://schemas.microsoft.com/office/drawing/2014/main" id="{725BC5B0-C057-4DCD-9690-AAB02B86C6E0}"/>
              </a:ext>
            </a:extLst>
          </p:cNvPr>
          <p:cNvSpPr>
            <a:spLocks noGrp="1"/>
          </p:cNvSpPr>
          <p:nvPr>
            <p:ph idx="1"/>
          </p:nvPr>
        </p:nvSpPr>
        <p:spPr/>
        <p:txBody>
          <a:bodyPr/>
          <a:lstStyle/>
          <a:p>
            <a:r>
              <a:rPr lang="zh-CN" altLang="en-US" dirty="0"/>
              <a:t>精确推断 </a:t>
            </a:r>
            <a:r>
              <a:rPr lang="en-US" altLang="zh-CN" dirty="0"/>
              <a:t>Exact Inference</a:t>
            </a:r>
          </a:p>
          <a:p>
            <a:pPr lvl="1"/>
            <a:r>
              <a:rPr lang="zh-CN" altLang="en-US" dirty="0">
                <a:solidFill>
                  <a:srgbClr val="FF0000"/>
                </a:solidFill>
              </a:rPr>
              <a:t>变量消去法 </a:t>
            </a:r>
            <a:r>
              <a:rPr lang="en-US" altLang="zh-CN" dirty="0">
                <a:solidFill>
                  <a:srgbClr val="FF0000"/>
                </a:solidFill>
              </a:rPr>
              <a:t>Variable Elimination Algorithm</a:t>
            </a:r>
            <a:endParaRPr lang="zh-CN" altLang="en-US" dirty="0">
              <a:solidFill>
                <a:srgbClr val="FF0000"/>
              </a:solidFill>
            </a:endParaRPr>
          </a:p>
          <a:p>
            <a:pPr lvl="1"/>
            <a:r>
              <a:rPr lang="zh-CN" altLang="en-US" dirty="0">
                <a:solidFill>
                  <a:srgbClr val="FF0000"/>
                </a:solidFill>
              </a:rPr>
              <a:t>信念传播</a:t>
            </a:r>
          </a:p>
          <a:p>
            <a:pPr lvl="1"/>
            <a:r>
              <a:rPr lang="zh-CN" altLang="en-US" dirty="0"/>
              <a:t>联合树算法</a:t>
            </a:r>
            <a:endParaRPr lang="en-US" altLang="zh-CN" dirty="0"/>
          </a:p>
          <a:p>
            <a:endParaRPr lang="en-US" altLang="zh-CN" dirty="0"/>
          </a:p>
          <a:p>
            <a:r>
              <a:rPr lang="zh-CN" altLang="en-US" dirty="0"/>
              <a:t>近似推断 </a:t>
            </a:r>
            <a:r>
              <a:rPr lang="en-US" altLang="zh-CN" dirty="0"/>
              <a:t>Approximate Inference</a:t>
            </a:r>
          </a:p>
          <a:p>
            <a:pPr lvl="1"/>
            <a:r>
              <a:rPr lang="zh-CN" altLang="en-US" dirty="0"/>
              <a:t>变分推断</a:t>
            </a:r>
            <a:endParaRPr lang="en-US" altLang="zh-CN" dirty="0"/>
          </a:p>
          <a:p>
            <a:pPr lvl="1"/>
            <a:r>
              <a:rPr lang="zh-CN" altLang="en-US" dirty="0">
                <a:solidFill>
                  <a:srgbClr val="FF0000"/>
                </a:solidFill>
              </a:rPr>
              <a:t>采样法（蒙特卡罗方法）</a:t>
            </a:r>
            <a:endParaRPr lang="en-US" altLang="zh-CN" dirty="0">
              <a:solidFill>
                <a:srgbClr val="FF0000"/>
              </a:solidFill>
            </a:endParaRPr>
          </a:p>
        </p:txBody>
      </p:sp>
    </p:spTree>
    <p:extLst>
      <p:ext uri="{BB962C8B-B14F-4D97-AF65-F5344CB8AC3E}">
        <p14:creationId xmlns:p14="http://schemas.microsoft.com/office/powerpoint/2010/main" val="3860432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变量消去法</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idx="1"/>
          </p:nvPr>
        </p:nvSpPr>
        <p:spPr/>
        <p:txBody>
          <a:bodyPr/>
          <a:lstStyle/>
          <a:p>
            <a:r>
              <a:rPr lang="zh-CN" altLang="en-US" dirty="0"/>
              <a:t>边际概率</a:t>
            </a:r>
            <a:endParaRPr lang="en-US" altLang="zh-CN" dirty="0"/>
          </a:p>
          <a:p>
            <a:endParaRPr lang="en-US" altLang="zh-CN" dirty="0"/>
          </a:p>
          <a:p>
            <a:endParaRPr lang="en-US" altLang="zh-CN" dirty="0"/>
          </a:p>
          <a:p>
            <a:endParaRPr lang="en-US" altLang="zh-CN" dirty="0"/>
          </a:p>
          <a:p>
            <a:r>
              <a:rPr lang="zh-CN" altLang="en-US" dirty="0"/>
              <a:t>如何减少计算量？</a:t>
            </a:r>
            <a:endParaRPr lang="en-US" altLang="zh-CN" dirty="0"/>
          </a:p>
          <a:p>
            <a:pPr lvl="1"/>
            <a:r>
              <a:rPr lang="zh-CN" altLang="en-US" dirty="0"/>
              <a:t>乘法的分配律</a:t>
            </a:r>
          </a:p>
        </p:txBody>
      </p:sp>
      <p:pic>
        <p:nvPicPr>
          <p:cNvPr id="3" name="图片 2">
            <a:extLst>
              <a:ext uri="{FF2B5EF4-FFF2-40B4-BE49-F238E27FC236}">
                <a16:creationId xmlns:a16="http://schemas.microsoft.com/office/drawing/2014/main" id="{F706F10C-2A9F-4D28-9857-7C90B989CD54}"/>
              </a:ext>
            </a:extLst>
          </p:cNvPr>
          <p:cNvPicPr>
            <a:picLocks noChangeAspect="1"/>
          </p:cNvPicPr>
          <p:nvPr/>
        </p:nvPicPr>
        <p:blipFill>
          <a:blip r:embed="rId2"/>
          <a:stretch>
            <a:fillRect/>
          </a:stretch>
        </p:blipFill>
        <p:spPr>
          <a:xfrm>
            <a:off x="2743200" y="1584753"/>
            <a:ext cx="6105525" cy="976053"/>
          </a:xfrm>
          <a:prstGeom prst="rect">
            <a:avLst/>
          </a:prstGeom>
        </p:spPr>
      </p:pic>
      <p:pic>
        <p:nvPicPr>
          <p:cNvPr id="5" name="图片 4">
            <a:extLst>
              <a:ext uri="{FF2B5EF4-FFF2-40B4-BE49-F238E27FC236}">
                <a16:creationId xmlns:a16="http://schemas.microsoft.com/office/drawing/2014/main" id="{45E2CE7D-A85B-423C-A03D-A490319AFC89}"/>
              </a:ext>
            </a:extLst>
          </p:cNvPr>
          <p:cNvPicPr>
            <a:picLocks noChangeAspect="1"/>
          </p:cNvPicPr>
          <p:nvPr/>
        </p:nvPicPr>
        <p:blipFill>
          <a:blip r:embed="rId3"/>
          <a:stretch>
            <a:fillRect/>
          </a:stretch>
        </p:blipFill>
        <p:spPr>
          <a:xfrm>
            <a:off x="4243388" y="5078762"/>
            <a:ext cx="3105150" cy="523875"/>
          </a:xfrm>
          <a:prstGeom prst="rect">
            <a:avLst/>
          </a:prstGeom>
        </p:spPr>
      </p:pic>
    </p:spTree>
    <p:extLst>
      <p:ext uri="{BB962C8B-B14F-4D97-AF65-F5344CB8AC3E}">
        <p14:creationId xmlns:p14="http://schemas.microsoft.com/office/powerpoint/2010/main" val="2629253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变量消去法</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idx="1"/>
          </p:nvPr>
        </p:nvSpPr>
        <p:spPr/>
        <p:txBody>
          <a:bodyPr/>
          <a:lstStyle/>
          <a:p>
            <a:r>
              <a:rPr lang="zh-CN" altLang="en-US" dirty="0"/>
              <a:t>边际概率</a:t>
            </a:r>
            <a:endParaRPr lang="en-US" altLang="zh-CN" dirty="0"/>
          </a:p>
          <a:p>
            <a:endParaRPr lang="en-US" altLang="zh-CN" dirty="0"/>
          </a:p>
          <a:p>
            <a:endParaRPr lang="en-US" altLang="zh-CN" dirty="0"/>
          </a:p>
          <a:p>
            <a:endParaRPr lang="en-US" altLang="zh-CN" dirty="0"/>
          </a:p>
          <a:p>
            <a:pPr lvl="1"/>
            <a:r>
              <a:rPr lang="zh-CN" altLang="en-US" dirty="0"/>
              <a:t>变量消除法可以按照不同的顺序来消除变量</a:t>
            </a:r>
            <a:endParaRPr lang="en-US" altLang="zh-CN" dirty="0"/>
          </a:p>
          <a:p>
            <a:r>
              <a:rPr lang="zh-CN" altLang="en-US" dirty="0"/>
              <a:t>边际概率</a:t>
            </a:r>
            <a:r>
              <a:rPr lang="en-US" altLang="zh-CN" dirty="0"/>
              <a:t>p(x</a:t>
            </a:r>
            <a:r>
              <a:rPr lang="en-US" altLang="zh-CN" baseline="-25000" dirty="0"/>
              <a:t>4</a:t>
            </a:r>
            <a:r>
              <a:rPr lang="en-US" altLang="zh-CN" dirty="0"/>
              <a:t>)</a:t>
            </a:r>
          </a:p>
        </p:txBody>
      </p:sp>
      <p:pic>
        <p:nvPicPr>
          <p:cNvPr id="9" name="图片 8">
            <a:extLst>
              <a:ext uri="{FF2B5EF4-FFF2-40B4-BE49-F238E27FC236}">
                <a16:creationId xmlns:a16="http://schemas.microsoft.com/office/drawing/2014/main" id="{364B9DF7-90B4-4A44-9A0F-ABA56BC53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224" y="1600200"/>
            <a:ext cx="7263552" cy="911262"/>
          </a:xfrm>
          <a:prstGeom prst="rect">
            <a:avLst/>
          </a:prstGeom>
        </p:spPr>
      </p:pic>
      <p:pic>
        <p:nvPicPr>
          <p:cNvPr id="11" name="图片 10">
            <a:extLst>
              <a:ext uri="{FF2B5EF4-FFF2-40B4-BE49-F238E27FC236}">
                <a16:creationId xmlns:a16="http://schemas.microsoft.com/office/drawing/2014/main" id="{9B062CE7-6BE5-4114-84FF-0689A148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724400"/>
            <a:ext cx="6474179" cy="808272"/>
          </a:xfrm>
          <a:prstGeom prst="rect">
            <a:avLst/>
          </a:prstGeom>
        </p:spPr>
      </p:pic>
      <p:sp>
        <p:nvSpPr>
          <p:cNvPr id="12" name="矩形 11">
            <a:extLst>
              <a:ext uri="{FF2B5EF4-FFF2-40B4-BE49-F238E27FC236}">
                <a16:creationId xmlns:a16="http://schemas.microsoft.com/office/drawing/2014/main" id="{4A890F9E-4EEF-43D0-9441-A59FCBB0465E}"/>
              </a:ext>
            </a:extLst>
          </p:cNvPr>
          <p:cNvSpPr/>
          <p:nvPr/>
        </p:nvSpPr>
        <p:spPr>
          <a:xfrm>
            <a:off x="6705600" y="5685043"/>
            <a:ext cx="2262158" cy="369332"/>
          </a:xfrm>
          <a:prstGeom prst="rect">
            <a:avLst/>
          </a:prstGeom>
        </p:spPr>
        <p:txBody>
          <a:bodyPr wrap="none">
            <a:spAutoFit/>
          </a:bodyPr>
          <a:lstStyle/>
          <a:p>
            <a:r>
              <a:rPr lang="zh-CN" altLang="en-US" dirty="0">
                <a:solidFill>
                  <a:srgbClr val="FF0000"/>
                </a:solidFill>
              </a:rPr>
              <a:t>如何减少重复计算？</a:t>
            </a:r>
          </a:p>
        </p:txBody>
      </p:sp>
    </p:spTree>
    <p:extLst>
      <p:ext uri="{BB962C8B-B14F-4D97-AF65-F5344CB8AC3E}">
        <p14:creationId xmlns:p14="http://schemas.microsoft.com/office/powerpoint/2010/main" val="32998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1DECF-2BE9-468B-B2D9-EFD6F3F61565}"/>
              </a:ext>
            </a:extLst>
          </p:cNvPr>
          <p:cNvSpPr>
            <a:spLocks noGrp="1"/>
          </p:cNvSpPr>
          <p:nvPr>
            <p:ph type="title"/>
          </p:nvPr>
        </p:nvSpPr>
        <p:spPr/>
        <p:txBody>
          <a:bodyPr/>
          <a:lstStyle/>
          <a:p>
            <a:r>
              <a:rPr lang="zh-CN" altLang="en-US" dirty="0"/>
              <a:t>信念传播算法</a:t>
            </a:r>
          </a:p>
        </p:txBody>
      </p:sp>
      <p:sp>
        <p:nvSpPr>
          <p:cNvPr id="3" name="内容占位符 2">
            <a:extLst>
              <a:ext uri="{FF2B5EF4-FFF2-40B4-BE49-F238E27FC236}">
                <a16:creationId xmlns:a16="http://schemas.microsoft.com/office/drawing/2014/main" id="{457F5936-0311-415D-BD0D-FEA39FA22D04}"/>
              </a:ext>
            </a:extLst>
          </p:cNvPr>
          <p:cNvSpPr>
            <a:spLocks noGrp="1"/>
          </p:cNvSpPr>
          <p:nvPr>
            <p:ph idx="1"/>
          </p:nvPr>
        </p:nvSpPr>
        <p:spPr/>
        <p:txBody>
          <a:bodyPr/>
          <a:lstStyle/>
          <a:p>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1"/>
            <a:r>
              <a:rPr lang="zh-CN" altLang="en-US" dirty="0"/>
              <a:t>也称为和积（</a:t>
            </a:r>
            <a:r>
              <a:rPr lang="en-US" altLang="zh-CN" dirty="0"/>
              <a:t>Sum-Product</a:t>
            </a:r>
            <a:r>
              <a:rPr lang="zh-CN" altLang="en-US" dirty="0"/>
              <a:t>）算法或消息传递（</a:t>
            </a:r>
            <a:r>
              <a:rPr lang="en-US" altLang="zh-CN" dirty="0"/>
              <a:t>Message Passing</a:t>
            </a:r>
            <a:r>
              <a:rPr lang="zh-CN" altLang="en-US" dirty="0"/>
              <a:t>）算法，</a:t>
            </a:r>
            <a:endParaRPr lang="en-US" altLang="zh-CN" dirty="0"/>
          </a:p>
          <a:p>
            <a:endParaRPr lang="en-US" altLang="zh-CN" dirty="0"/>
          </a:p>
          <a:p>
            <a:r>
              <a:rPr lang="zh-CN" altLang="en-US" dirty="0"/>
              <a:t>将变量消除法中的和积（</a:t>
            </a:r>
            <a:r>
              <a:rPr lang="en-US" altLang="zh-CN" dirty="0"/>
              <a:t>Sum-Product</a:t>
            </a:r>
            <a:r>
              <a:rPr lang="zh-CN" altLang="en-US" dirty="0"/>
              <a:t>）操作看作是消息，并保存起来，这样可以节省大量的计算资源。</a:t>
            </a:r>
          </a:p>
        </p:txBody>
      </p:sp>
    </p:spTree>
    <p:extLst>
      <p:ext uri="{BB962C8B-B14F-4D97-AF65-F5344CB8AC3E}">
        <p14:creationId xmlns:p14="http://schemas.microsoft.com/office/powerpoint/2010/main" val="2888803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7FBDE-E279-4497-9477-1A0C74EED30A}"/>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E0DFA2F9-8E14-4EB2-BB7E-AC8EFDAE2029}"/>
              </a:ext>
            </a:extLst>
          </p:cNvPr>
          <p:cNvPicPr>
            <a:picLocks noChangeAspect="1"/>
          </p:cNvPicPr>
          <p:nvPr/>
        </p:nvPicPr>
        <p:blipFill>
          <a:blip r:embed="rId2"/>
          <a:stretch>
            <a:fillRect/>
          </a:stretch>
        </p:blipFill>
        <p:spPr>
          <a:xfrm>
            <a:off x="2053148" y="1447800"/>
            <a:ext cx="8085705" cy="1227454"/>
          </a:xfrm>
          <a:prstGeom prst="rect">
            <a:avLst/>
          </a:prstGeom>
        </p:spPr>
      </p:pic>
      <p:pic>
        <p:nvPicPr>
          <p:cNvPr id="6" name="图片 5">
            <a:extLst>
              <a:ext uri="{FF2B5EF4-FFF2-40B4-BE49-F238E27FC236}">
                <a16:creationId xmlns:a16="http://schemas.microsoft.com/office/drawing/2014/main" id="{132A576A-D209-4D70-AFD9-E19EEEEDE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388022"/>
            <a:ext cx="5963014" cy="2000222"/>
          </a:xfrm>
          <a:prstGeom prst="rect">
            <a:avLst/>
          </a:prstGeom>
        </p:spPr>
      </p:pic>
    </p:spTree>
    <p:extLst>
      <p:ext uri="{BB962C8B-B14F-4D97-AF65-F5344CB8AC3E}">
        <p14:creationId xmlns:p14="http://schemas.microsoft.com/office/powerpoint/2010/main" val="11437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44EB-6791-4D47-A6B9-B3F0D20D8120}"/>
              </a:ext>
            </a:extLst>
          </p:cNvPr>
          <p:cNvSpPr>
            <a:spLocks noGrp="1"/>
          </p:cNvSpPr>
          <p:nvPr>
            <p:ph type="ctrTitle"/>
          </p:nvPr>
        </p:nvSpPr>
        <p:spPr/>
        <p:txBody>
          <a:bodyPr/>
          <a:lstStyle/>
          <a:p>
            <a:r>
              <a:rPr lang="zh-CN" altLang="en-US"/>
              <a:t>模型表示</a:t>
            </a:r>
            <a:endParaRPr lang="zh-CN" altLang="en-US" dirty="0"/>
          </a:p>
        </p:txBody>
      </p:sp>
    </p:spTree>
    <p:extLst>
      <p:ext uri="{BB962C8B-B14F-4D97-AF65-F5344CB8AC3E}">
        <p14:creationId xmlns:p14="http://schemas.microsoft.com/office/powerpoint/2010/main" val="2993118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6B8AA-8528-4F6D-83D2-E66C4CEB7E0F}"/>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634B869E-517C-4313-A768-B340D858142E}"/>
              </a:ext>
            </a:extLst>
          </p:cNvPr>
          <p:cNvPicPr>
            <a:picLocks noChangeAspect="1"/>
          </p:cNvPicPr>
          <p:nvPr/>
        </p:nvPicPr>
        <p:blipFill>
          <a:blip r:embed="rId2"/>
          <a:stretch>
            <a:fillRect/>
          </a:stretch>
        </p:blipFill>
        <p:spPr>
          <a:xfrm>
            <a:off x="2053148" y="1447800"/>
            <a:ext cx="8085705" cy="1227454"/>
          </a:xfrm>
          <a:prstGeom prst="rect">
            <a:avLst/>
          </a:prstGeom>
        </p:spPr>
      </p:pic>
      <p:pic>
        <p:nvPicPr>
          <p:cNvPr id="5" name="图片 4">
            <a:extLst>
              <a:ext uri="{FF2B5EF4-FFF2-40B4-BE49-F238E27FC236}">
                <a16:creationId xmlns:a16="http://schemas.microsoft.com/office/drawing/2014/main" id="{20FBE18A-6CAC-49C7-8B3E-0C2545D8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980054"/>
            <a:ext cx="6526156" cy="3102510"/>
          </a:xfrm>
          <a:prstGeom prst="rect">
            <a:avLst/>
          </a:prstGeom>
        </p:spPr>
      </p:pic>
    </p:spTree>
    <p:extLst>
      <p:ext uri="{BB962C8B-B14F-4D97-AF65-F5344CB8AC3E}">
        <p14:creationId xmlns:p14="http://schemas.microsoft.com/office/powerpoint/2010/main" val="3578838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zh-CN" altLang="en-US" dirty="0"/>
              <a:t>链式结构图模型的信念传播过程</a:t>
            </a:r>
            <a:endParaRPr lang="en-GB" altLang="zh-CN" dirty="0"/>
          </a:p>
        </p:txBody>
      </p:sp>
      <p:pic>
        <p:nvPicPr>
          <p:cNvPr id="2" name="图片 1">
            <a:extLst>
              <a:ext uri="{FF2B5EF4-FFF2-40B4-BE49-F238E27FC236}">
                <a16:creationId xmlns:a16="http://schemas.microsoft.com/office/drawing/2014/main" id="{F400DD48-4F9C-444D-AA89-977E8EBF4C66}"/>
              </a:ext>
            </a:extLst>
          </p:cNvPr>
          <p:cNvPicPr>
            <a:picLocks noChangeAspect="1"/>
          </p:cNvPicPr>
          <p:nvPr/>
        </p:nvPicPr>
        <p:blipFill>
          <a:blip r:embed="rId2"/>
          <a:stretch>
            <a:fillRect/>
          </a:stretch>
        </p:blipFill>
        <p:spPr>
          <a:xfrm>
            <a:off x="1958662" y="1828801"/>
            <a:ext cx="6705600" cy="2133031"/>
          </a:xfrm>
          <a:prstGeom prst="rect">
            <a:avLst/>
          </a:prstGeom>
        </p:spPr>
      </p:pic>
    </p:spTree>
    <p:extLst>
      <p:ext uri="{BB962C8B-B14F-4D97-AF65-F5344CB8AC3E}">
        <p14:creationId xmlns:p14="http://schemas.microsoft.com/office/powerpoint/2010/main" val="645920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a:t>
            </a:r>
          </a:p>
        </p:txBody>
      </p:sp>
      <p:sp>
        <p:nvSpPr>
          <p:cNvPr id="3" name="内容占位符 2"/>
          <p:cNvSpPr>
            <a:spLocks noGrp="1"/>
          </p:cNvSpPr>
          <p:nvPr>
            <p:ph idx="1"/>
          </p:nvPr>
        </p:nvSpPr>
        <p:spPr/>
        <p:txBody>
          <a:bodyPr/>
          <a:lstStyle/>
          <a:p>
            <a:r>
              <a:rPr lang="zh-CN" altLang="en-US" dirty="0"/>
              <a:t>环路信念传播（</a:t>
            </a:r>
            <a:r>
              <a:rPr lang="en-US" altLang="zh-CN" dirty="0"/>
              <a:t>Loopy Belief Propagation</a:t>
            </a:r>
            <a:r>
              <a:rPr lang="zh-CN" altLang="en-US" dirty="0"/>
              <a:t>）</a:t>
            </a:r>
            <a:endParaRPr lang="en-US" altLang="zh-CN" dirty="0"/>
          </a:p>
          <a:p>
            <a:pPr lvl="1"/>
            <a:r>
              <a:rPr lang="zh-CN" altLang="en-US" dirty="0"/>
              <a:t>在具有环路的图上依然使用和积算法，即使得到不精确解，在某些任务上也可以近似精确解。</a:t>
            </a:r>
          </a:p>
          <a:p>
            <a:r>
              <a:rPr lang="zh-CN" altLang="en-US" dirty="0"/>
              <a:t>变分法（</a:t>
            </a:r>
            <a:r>
              <a:rPr lang="en-US" altLang="zh-CN" dirty="0"/>
              <a:t>Variational Method</a:t>
            </a:r>
            <a:r>
              <a:rPr lang="zh-CN" altLang="en-US" dirty="0"/>
              <a:t>）</a:t>
            </a:r>
            <a:endParaRPr lang="en-US" altLang="zh-CN" dirty="0"/>
          </a:p>
          <a:p>
            <a:pPr lvl="1"/>
            <a:r>
              <a:rPr lang="zh-CN" altLang="en-US" dirty="0"/>
              <a:t>引入一个变分分布（通常是比较简单的分布）来近似这些条件概率，然后通过迭代的方法进行计算。</a:t>
            </a:r>
            <a:endParaRPr lang="en-US" altLang="zh-CN" dirty="0"/>
          </a:p>
          <a:p>
            <a:r>
              <a:rPr lang="zh-CN" altLang="en-US" dirty="0"/>
              <a:t>采样法（</a:t>
            </a:r>
            <a:r>
              <a:rPr lang="en-US" altLang="zh-CN" dirty="0"/>
              <a:t>Sampling Method</a:t>
            </a:r>
            <a:r>
              <a:rPr lang="zh-CN" altLang="en-US" dirty="0"/>
              <a:t>）</a:t>
            </a:r>
            <a:endParaRPr lang="en-US" altLang="zh-CN" dirty="0"/>
          </a:p>
          <a:p>
            <a:pPr lvl="1"/>
            <a:r>
              <a:rPr lang="zh-CN" altLang="en-US" dirty="0"/>
              <a:t>通过模拟的方式来采集符合某个分布</a:t>
            </a:r>
            <a:r>
              <a:rPr lang="en-US" altLang="zh-CN" dirty="0"/>
              <a:t>p(x)</a:t>
            </a:r>
            <a:r>
              <a:rPr lang="zh-CN" altLang="en-US" dirty="0"/>
              <a:t>的一些样本，并通过这些样本来估计和这个分布有关的运算</a:t>
            </a:r>
          </a:p>
        </p:txBody>
      </p:sp>
    </p:spTree>
    <p:extLst>
      <p:ext uri="{BB962C8B-B14F-4D97-AF65-F5344CB8AC3E}">
        <p14:creationId xmlns:p14="http://schemas.microsoft.com/office/powerpoint/2010/main" val="4040548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CAEBC-9EC6-41F0-ACBD-904BC46F76FD}"/>
              </a:ext>
            </a:extLst>
          </p:cNvPr>
          <p:cNvSpPr>
            <a:spLocks noGrp="1"/>
          </p:cNvSpPr>
          <p:nvPr>
            <p:ph type="title"/>
          </p:nvPr>
        </p:nvSpPr>
        <p:spPr/>
        <p:txBody>
          <a:bodyPr/>
          <a:lstStyle/>
          <a:p>
            <a:r>
              <a:rPr lang="zh-CN" altLang="en-US" dirty="0"/>
              <a:t>采样法</a:t>
            </a:r>
          </a:p>
        </p:txBody>
      </p:sp>
      <p:sp>
        <p:nvSpPr>
          <p:cNvPr id="3" name="内容占位符 2">
            <a:extLst>
              <a:ext uri="{FF2B5EF4-FFF2-40B4-BE49-F238E27FC236}">
                <a16:creationId xmlns:a16="http://schemas.microsoft.com/office/drawing/2014/main" id="{0E3B2D85-0A76-424C-B695-FDA75C0E48BB}"/>
              </a:ext>
            </a:extLst>
          </p:cNvPr>
          <p:cNvSpPr>
            <a:spLocks noGrp="1"/>
          </p:cNvSpPr>
          <p:nvPr>
            <p:ph idx="1"/>
          </p:nvPr>
        </p:nvSpPr>
        <p:spPr/>
        <p:txBody>
          <a:bodyPr/>
          <a:lstStyle/>
          <a:p>
            <a:r>
              <a:rPr lang="zh-CN" altLang="en-US" dirty="0"/>
              <a:t>拒绝采样</a:t>
            </a:r>
            <a:endParaRPr lang="en-US" altLang="zh-CN" dirty="0"/>
          </a:p>
          <a:p>
            <a:r>
              <a:rPr lang="zh-CN" altLang="en-US" dirty="0"/>
              <a:t>重要性采样</a:t>
            </a:r>
            <a:endParaRPr lang="en-US" altLang="zh-CN" dirty="0"/>
          </a:p>
          <a:p>
            <a:r>
              <a:rPr lang="zh-CN" altLang="en-US" dirty="0"/>
              <a:t>马尔可夫链蒙特卡罗（</a:t>
            </a:r>
            <a:r>
              <a:rPr lang="en-US" altLang="zh-CN" dirty="0"/>
              <a:t>Markov Chain Monte Carlo</a:t>
            </a:r>
            <a:r>
              <a:rPr lang="zh-CN" altLang="en-US" dirty="0"/>
              <a:t>，</a:t>
            </a:r>
            <a:r>
              <a:rPr lang="en-US" altLang="zh-CN" dirty="0"/>
              <a:t>MCMC</a:t>
            </a:r>
            <a:r>
              <a:rPr lang="zh-CN" altLang="en-US" dirty="0"/>
              <a:t>）方法</a:t>
            </a:r>
            <a:endParaRPr lang="en-US" altLang="zh-CN" dirty="0"/>
          </a:p>
          <a:p>
            <a:pPr lvl="1"/>
            <a:r>
              <a:rPr lang="en-US" altLang="zh-CN" dirty="0"/>
              <a:t>Metropolis-Hastings</a:t>
            </a:r>
            <a:r>
              <a:rPr lang="zh-CN" altLang="en-US" dirty="0"/>
              <a:t>算法</a:t>
            </a:r>
            <a:endParaRPr lang="en-US" altLang="zh-CN" dirty="0"/>
          </a:p>
          <a:p>
            <a:pPr lvl="1"/>
            <a:r>
              <a:rPr lang="en-US" altLang="zh-CN" dirty="0"/>
              <a:t>Metropolis</a:t>
            </a:r>
            <a:r>
              <a:rPr lang="zh-CN" altLang="en-US" dirty="0"/>
              <a:t>算法</a:t>
            </a:r>
            <a:endParaRPr lang="en-US" altLang="zh-CN" dirty="0"/>
          </a:p>
          <a:p>
            <a:pPr lvl="1"/>
            <a:r>
              <a:rPr lang="en-US" altLang="zh-CN" dirty="0"/>
              <a:t>Gibbs</a:t>
            </a:r>
            <a:r>
              <a:rPr lang="zh-CN" altLang="en-US" dirty="0"/>
              <a:t>采样法</a:t>
            </a:r>
          </a:p>
        </p:txBody>
      </p:sp>
    </p:spTree>
    <p:extLst>
      <p:ext uri="{BB962C8B-B14F-4D97-AF65-F5344CB8AC3E}">
        <p14:creationId xmlns:p14="http://schemas.microsoft.com/office/powerpoint/2010/main" val="2643172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A78D1-E0F2-42CC-BDF4-65D7F3EA05C3}"/>
              </a:ext>
            </a:extLst>
          </p:cNvPr>
          <p:cNvSpPr>
            <a:spLocks noGrp="1"/>
          </p:cNvSpPr>
          <p:nvPr>
            <p:ph type="title"/>
          </p:nvPr>
        </p:nvSpPr>
        <p:spPr/>
        <p:txBody>
          <a:bodyPr/>
          <a:lstStyle/>
          <a:p>
            <a:r>
              <a:rPr lang="zh-CN" altLang="en-US" dirty="0"/>
              <a:t>拒绝采样</a:t>
            </a:r>
          </a:p>
        </p:txBody>
      </p:sp>
      <p:sp>
        <p:nvSpPr>
          <p:cNvPr id="3" name="内容占位符 2">
            <a:extLst>
              <a:ext uri="{FF2B5EF4-FFF2-40B4-BE49-F238E27FC236}">
                <a16:creationId xmlns:a16="http://schemas.microsoft.com/office/drawing/2014/main" id="{373B9640-2770-42D6-BE70-CB402A7B259C}"/>
              </a:ext>
            </a:extLst>
          </p:cNvPr>
          <p:cNvSpPr>
            <a:spLocks noGrp="1"/>
          </p:cNvSpPr>
          <p:nvPr>
            <p:ph idx="1"/>
          </p:nvPr>
        </p:nvSpPr>
        <p:spPr/>
        <p:txBody>
          <a:bodyPr/>
          <a:lstStyle/>
          <a:p>
            <a:r>
              <a:rPr lang="zh-CN" altLang="en-US" dirty="0"/>
              <a:t>假设原始分布</a:t>
            </a:r>
            <a:r>
              <a:rPr lang="en-US" altLang="zh-CN" dirty="0"/>
              <a:t>p(x)</a:t>
            </a:r>
            <a:r>
              <a:rPr lang="zh-CN" altLang="en-US" dirty="0"/>
              <a:t>难以直接采样，引入一个容易采样的分布</a:t>
            </a:r>
            <a:r>
              <a:rPr lang="en-US" altLang="zh-CN" dirty="0"/>
              <a:t>q(x)</a:t>
            </a:r>
            <a:r>
              <a:rPr lang="zh-CN" altLang="en-US" dirty="0"/>
              <a:t>，一般称为提议分布（</a:t>
            </a:r>
            <a:r>
              <a:rPr lang="en-US" altLang="zh-CN" dirty="0"/>
              <a:t>Proposal Distribution</a:t>
            </a:r>
            <a:r>
              <a:rPr lang="zh-CN" altLang="en-US" dirty="0"/>
              <a:t>），然后以某个标准来拒绝一部分的样本使得最终采集的样本服从分布</a:t>
            </a:r>
            <a:r>
              <a:rPr lang="en-US" altLang="zh-CN" dirty="0"/>
              <a:t>p(x)</a:t>
            </a:r>
            <a:r>
              <a:rPr lang="zh-CN" altLang="en-US" dirty="0"/>
              <a:t>。</a:t>
            </a:r>
          </a:p>
        </p:txBody>
      </p:sp>
    </p:spTree>
    <p:extLst>
      <p:ext uri="{BB962C8B-B14F-4D97-AF65-F5344CB8AC3E}">
        <p14:creationId xmlns:p14="http://schemas.microsoft.com/office/powerpoint/2010/main" val="1474393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DBF3B-269F-4043-968C-9ADA2E61001F}"/>
              </a:ext>
            </a:extLst>
          </p:cNvPr>
          <p:cNvSpPr>
            <a:spLocks noGrp="1"/>
          </p:cNvSpPr>
          <p:nvPr>
            <p:ph type="title"/>
          </p:nvPr>
        </p:nvSpPr>
        <p:spPr/>
        <p:txBody>
          <a:bodyPr/>
          <a:lstStyle/>
          <a:p>
            <a:r>
              <a:rPr lang="zh-CN" altLang="en-US" dirty="0"/>
              <a:t>拒绝采样</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D5FB974-2334-4082-91CC-E2F080E4A3F8}"/>
                  </a:ext>
                </a:extLst>
              </p:cNvPr>
              <p:cNvSpPr>
                <a:spLocks noGrp="1"/>
              </p:cNvSpPr>
              <p:nvPr>
                <p:ph idx="1"/>
              </p:nvPr>
            </p:nvSpPr>
            <p:spPr/>
            <p:txBody>
              <a:bodyPr/>
              <a:lstStyle/>
              <a:p>
                <a:r>
                  <a:rPr lang="zh-CN" altLang="en-US" dirty="0"/>
                  <a:t>已知未归一化的分布</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a:latin typeface="Cambria Math" panose="02040503050406030204" pitchFamily="18" charset="0"/>
                      </a:rPr>
                      <m:t> (</m:t>
                    </m:r>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，我们需要构建一个提议分布</a:t>
                </a:r>
                <a14:m>
                  <m:oMath xmlns:m="http://schemas.openxmlformats.org/officeDocument/2006/math">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a:t> </a:t>
                </a:r>
                <a:r>
                  <a:rPr lang="zh-CN" altLang="en-US" dirty="0"/>
                  <a:t>和一个常数 </a:t>
                </a:r>
                <a:r>
                  <a:rPr lang="en-US" altLang="zh-CN" dirty="0"/>
                  <a:t>k</a:t>
                </a:r>
                <a:r>
                  <a:rPr lang="zh-CN" altLang="en-US" dirty="0"/>
                  <a:t>，使得 </a:t>
                </a:r>
                <a14:m>
                  <m:oMath xmlns:m="http://schemas.openxmlformats.org/officeDocument/2006/math">
                    <m:r>
                      <a:rPr lang="en-US" altLang="zh-CN" i="1" dirty="0">
                        <a:latin typeface="Cambria Math" panose="02040503050406030204" pitchFamily="18" charset="0"/>
                      </a:rPr>
                      <m:t>𝑘𝑞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a:t> </a:t>
                </a:r>
                <a:r>
                  <a:rPr lang="zh-CN" altLang="en-US" dirty="0"/>
                  <a:t>可以覆盖函数 </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smtClean="0">
                        <a:latin typeface="Cambria Math" panose="02040503050406030204" pitchFamily="18" charset="0"/>
                      </a:rPr>
                      <m:t>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，即</a:t>
                </a:r>
                <a14:m>
                  <m:oMath xmlns:m="http://schemas.openxmlformats.org/officeDocument/2006/math">
                    <m:r>
                      <a:rPr lang="en-US" altLang="zh-CN" b="0" i="1" dirty="0" smtClean="0">
                        <a:latin typeface="Cambria Math" panose="02040503050406030204" pitchFamily="18" charset="0"/>
                      </a:rPr>
                      <m:t>𝑘𝑞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oMath>
                </a14:m>
                <a:r>
                  <a:rPr lang="zh-CN" altLang="en-US" dirty="0"/>
                  <a:t>。</a:t>
                </a:r>
              </a:p>
            </p:txBody>
          </p:sp>
        </mc:Choice>
        <mc:Fallback xmlns="">
          <p:sp>
            <p:nvSpPr>
              <p:cNvPr id="4" name="内容占位符 3">
                <a:extLst>
                  <a:ext uri="{FF2B5EF4-FFF2-40B4-BE49-F238E27FC236}">
                    <a16:creationId xmlns:a16="http://schemas.microsoft.com/office/drawing/2014/main" id="{1D5FB974-2334-4082-91CC-E2F080E4A3F8}"/>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3A5DF31-9865-49C9-B7FB-77ECF9D599B3}"/>
              </a:ext>
            </a:extLst>
          </p:cNvPr>
          <p:cNvPicPr>
            <a:picLocks noChangeAspect="1"/>
          </p:cNvPicPr>
          <p:nvPr/>
        </p:nvPicPr>
        <p:blipFill>
          <a:blip r:embed="rId3"/>
          <a:stretch>
            <a:fillRect/>
          </a:stretch>
        </p:blipFill>
        <p:spPr>
          <a:xfrm>
            <a:off x="4419600" y="3377889"/>
            <a:ext cx="3733800" cy="2868651"/>
          </a:xfrm>
          <a:prstGeom prst="rect">
            <a:avLst/>
          </a:prstGeom>
        </p:spPr>
      </p:pic>
      <p:pic>
        <p:nvPicPr>
          <p:cNvPr id="5" name="图片 4">
            <a:extLst>
              <a:ext uri="{FF2B5EF4-FFF2-40B4-BE49-F238E27FC236}">
                <a16:creationId xmlns:a16="http://schemas.microsoft.com/office/drawing/2014/main" id="{86F624FD-5685-43F4-8A2B-AB0B52BDD1AA}"/>
              </a:ext>
            </a:extLst>
          </p:cNvPr>
          <p:cNvPicPr>
            <a:picLocks noChangeAspect="1"/>
          </p:cNvPicPr>
          <p:nvPr/>
        </p:nvPicPr>
        <p:blipFill>
          <a:blip r:embed="rId4"/>
          <a:stretch>
            <a:fillRect/>
          </a:stretch>
        </p:blipFill>
        <p:spPr>
          <a:xfrm>
            <a:off x="8534400" y="4724400"/>
            <a:ext cx="1921452" cy="800100"/>
          </a:xfrm>
          <a:prstGeom prst="rect">
            <a:avLst/>
          </a:prstGeom>
        </p:spPr>
      </p:pic>
    </p:spTree>
    <p:extLst>
      <p:ext uri="{BB962C8B-B14F-4D97-AF65-F5344CB8AC3E}">
        <p14:creationId xmlns:p14="http://schemas.microsoft.com/office/powerpoint/2010/main" val="340087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566616-9281-4258-AE56-3467F99BFBEC}"/>
              </a:ext>
            </a:extLst>
          </p:cNvPr>
          <p:cNvSpPr>
            <a:spLocks noGrp="1"/>
          </p:cNvSpPr>
          <p:nvPr>
            <p:ph type="title"/>
          </p:nvPr>
        </p:nvSpPr>
        <p:spPr/>
        <p:txBody>
          <a:bodyPr/>
          <a:lstStyle/>
          <a:p>
            <a:r>
              <a:rPr lang="zh-CN" altLang="en-US" dirty="0"/>
              <a:t>拒绝采样</a:t>
            </a:r>
          </a:p>
        </p:txBody>
      </p:sp>
      <p:pic>
        <p:nvPicPr>
          <p:cNvPr id="5" name="图片 4">
            <a:extLst>
              <a:ext uri="{FF2B5EF4-FFF2-40B4-BE49-F238E27FC236}">
                <a16:creationId xmlns:a16="http://schemas.microsoft.com/office/drawing/2014/main" id="{4A175B28-CECB-4DCC-BAFF-7B793F0B4E72}"/>
              </a:ext>
            </a:extLst>
          </p:cNvPr>
          <p:cNvPicPr>
            <a:picLocks noChangeAspect="1"/>
          </p:cNvPicPr>
          <p:nvPr/>
        </p:nvPicPr>
        <p:blipFill>
          <a:blip r:embed="rId2"/>
          <a:stretch>
            <a:fillRect/>
          </a:stretch>
        </p:blipFill>
        <p:spPr>
          <a:xfrm>
            <a:off x="2209800" y="1295400"/>
            <a:ext cx="7840054" cy="5038353"/>
          </a:xfrm>
          <a:prstGeom prst="rect">
            <a:avLst/>
          </a:prstGeom>
        </p:spPr>
      </p:pic>
    </p:spTree>
    <p:extLst>
      <p:ext uri="{BB962C8B-B14F-4D97-AF65-F5344CB8AC3E}">
        <p14:creationId xmlns:p14="http://schemas.microsoft.com/office/powerpoint/2010/main" val="4249316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BB092-9D24-405F-BA83-B89CABCE518D}"/>
              </a:ext>
            </a:extLst>
          </p:cNvPr>
          <p:cNvSpPr>
            <a:spLocks noGrp="1"/>
          </p:cNvSpPr>
          <p:nvPr>
            <p:ph type="title"/>
          </p:nvPr>
        </p:nvSpPr>
        <p:spPr/>
        <p:txBody>
          <a:bodyPr/>
          <a:lstStyle/>
          <a:p>
            <a:r>
              <a:rPr lang="zh-CN" altLang="en-US" dirty="0"/>
              <a:t>重要性采样</a:t>
            </a:r>
          </a:p>
        </p:txBody>
      </p:sp>
      <p:sp>
        <p:nvSpPr>
          <p:cNvPr id="3" name="内容占位符 2">
            <a:extLst>
              <a:ext uri="{FF2B5EF4-FFF2-40B4-BE49-F238E27FC236}">
                <a16:creationId xmlns:a16="http://schemas.microsoft.com/office/drawing/2014/main" id="{74BAAA44-8ED1-4911-8B1C-09667D29B1C4}"/>
              </a:ext>
            </a:extLst>
          </p:cNvPr>
          <p:cNvSpPr>
            <a:spLocks noGrp="1"/>
          </p:cNvSpPr>
          <p:nvPr>
            <p:ph idx="1"/>
          </p:nvPr>
        </p:nvSpPr>
        <p:spPr/>
        <p:txBody>
          <a:bodyPr/>
          <a:lstStyle/>
          <a:p>
            <a:r>
              <a:rPr lang="zh-CN" altLang="en-US" dirty="0"/>
              <a:t>如果采样的目的是计算分布</a:t>
            </a:r>
            <a:r>
              <a:rPr lang="en-US" altLang="zh-CN" dirty="0"/>
              <a:t>p(x)</a:t>
            </a:r>
            <a:r>
              <a:rPr lang="zh-CN" altLang="en-US" dirty="0"/>
              <a:t>下函数</a:t>
            </a:r>
            <a:r>
              <a:rPr lang="en-US" altLang="zh-CN" dirty="0"/>
              <a:t>f(x)</a:t>
            </a:r>
            <a:r>
              <a:rPr lang="zh-CN" altLang="en-US" dirty="0"/>
              <a:t>的期望，那么实际上抽取的样本不需要严格服从分布</a:t>
            </a:r>
            <a:r>
              <a:rPr lang="en-US" altLang="zh-CN" dirty="0"/>
              <a:t>p(x)</a:t>
            </a:r>
            <a:r>
              <a:rPr lang="zh-CN" altLang="en-US" dirty="0"/>
              <a:t>。也可以通过另一个分布，即提议分布</a:t>
            </a:r>
            <a:r>
              <a:rPr lang="en-US" altLang="zh-CN" dirty="0"/>
              <a:t>q(x)</a:t>
            </a:r>
            <a:r>
              <a:rPr lang="zh-CN" altLang="en-US" dirty="0"/>
              <a:t>，直接采样并估计</a:t>
            </a:r>
            <a:r>
              <a:rPr lang="en-US" altLang="zh-CN" dirty="0"/>
              <a:t>E</a:t>
            </a:r>
            <a:r>
              <a:rPr lang="en-US" altLang="zh-CN" baseline="-25000" dirty="0"/>
              <a:t>p</a:t>
            </a:r>
            <a:r>
              <a:rPr lang="en-US" altLang="zh-CN" dirty="0"/>
              <a:t>[f(x)]</a:t>
            </a:r>
            <a:r>
              <a:rPr lang="zh-CN" altLang="en-US" dirty="0"/>
              <a:t>。</a:t>
            </a:r>
          </a:p>
        </p:txBody>
      </p:sp>
    </p:spTree>
    <p:extLst>
      <p:ext uri="{BB962C8B-B14F-4D97-AF65-F5344CB8AC3E}">
        <p14:creationId xmlns:p14="http://schemas.microsoft.com/office/powerpoint/2010/main" val="1796994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12C6-EAC0-4077-9E62-2E3266BBC4EE}"/>
              </a:ext>
            </a:extLst>
          </p:cNvPr>
          <p:cNvSpPr>
            <a:spLocks noGrp="1"/>
          </p:cNvSpPr>
          <p:nvPr>
            <p:ph type="title"/>
          </p:nvPr>
        </p:nvSpPr>
        <p:spPr/>
        <p:txBody>
          <a:bodyPr/>
          <a:lstStyle/>
          <a:p>
            <a:r>
              <a:rPr lang="zh-CN" altLang="en-US" dirty="0"/>
              <a:t>马尔可夫过程</a:t>
            </a:r>
          </a:p>
        </p:txBody>
      </p:sp>
      <p:sp>
        <p:nvSpPr>
          <p:cNvPr id="3" name="内容占位符 2">
            <a:extLst>
              <a:ext uri="{FF2B5EF4-FFF2-40B4-BE49-F238E27FC236}">
                <a16:creationId xmlns:a16="http://schemas.microsoft.com/office/drawing/2014/main" id="{65322CF5-6EDA-4E85-806F-106BD9233237}"/>
              </a:ext>
            </a:extLst>
          </p:cNvPr>
          <p:cNvSpPr>
            <a:spLocks noGrp="1"/>
          </p:cNvSpPr>
          <p:nvPr>
            <p:ph idx="1"/>
          </p:nvPr>
        </p:nvSpPr>
        <p:spPr/>
        <p:txBody>
          <a:bodyPr/>
          <a:lstStyle/>
          <a:p>
            <a:r>
              <a:rPr lang="zh-CN" altLang="en-US" dirty="0"/>
              <a:t>随机过程（</a:t>
            </a:r>
            <a:r>
              <a:rPr lang="en-US" altLang="zh-CN" dirty="0"/>
              <a:t>stochastic process</a:t>
            </a:r>
            <a:r>
              <a:rPr lang="zh-CN" altLang="en-US" dirty="0"/>
              <a:t>）是一组随机变量</a:t>
            </a:r>
            <a:r>
              <a:rPr lang="en-US" altLang="zh-CN" dirty="0" err="1"/>
              <a:t>Xt</a:t>
            </a:r>
            <a:r>
              <a:rPr lang="zh-CN" altLang="en-US" dirty="0"/>
              <a:t>的集合，其中</a:t>
            </a:r>
            <a:r>
              <a:rPr lang="en-US" altLang="zh-CN" dirty="0"/>
              <a:t>t</a:t>
            </a:r>
            <a:r>
              <a:rPr lang="zh-CN" altLang="en-US" dirty="0"/>
              <a:t>属于一个索引（</a:t>
            </a:r>
            <a:r>
              <a:rPr lang="en-US" altLang="zh-CN" dirty="0"/>
              <a:t>index</a:t>
            </a:r>
            <a:r>
              <a:rPr lang="zh-CN" altLang="en-US" dirty="0"/>
              <a:t>）集合</a:t>
            </a:r>
            <a:r>
              <a:rPr lang="en-US" altLang="zh-CN" dirty="0"/>
              <a:t>T </a:t>
            </a:r>
            <a:r>
              <a:rPr lang="zh-CN" altLang="en-US" dirty="0"/>
              <a:t>。</a:t>
            </a:r>
            <a:endParaRPr lang="en-US" altLang="zh-CN" dirty="0"/>
          </a:p>
          <a:p>
            <a:pPr lvl="1"/>
            <a:r>
              <a:rPr lang="zh-CN" altLang="en-US" dirty="0"/>
              <a:t>引集合</a:t>
            </a:r>
            <a:r>
              <a:rPr lang="en-US" altLang="zh-CN" dirty="0"/>
              <a:t>T </a:t>
            </a:r>
            <a:r>
              <a:rPr lang="zh-CN" altLang="en-US" dirty="0"/>
              <a:t>可以定义在时间域或者空间域。</a:t>
            </a:r>
            <a:endParaRPr lang="en-US" altLang="zh-CN" dirty="0"/>
          </a:p>
          <a:p>
            <a:r>
              <a:rPr lang="zh-CN" altLang="en-US" dirty="0"/>
              <a:t>在随机过程中，马尔可夫性质（</a:t>
            </a:r>
            <a:r>
              <a:rPr lang="en-US" altLang="zh-CN" dirty="0"/>
              <a:t>Markov property</a:t>
            </a:r>
            <a:r>
              <a:rPr lang="zh-CN" altLang="en-US" dirty="0"/>
              <a:t>）是指一个随机过程在给定现在状态及所有过去状态情况下，其未来状态的条件概率分布仅依赖于当前状态。</a:t>
            </a:r>
          </a:p>
        </p:txBody>
      </p:sp>
      <p:pic>
        <p:nvPicPr>
          <p:cNvPr id="4" name="图片 3">
            <a:extLst>
              <a:ext uri="{FF2B5EF4-FFF2-40B4-BE49-F238E27FC236}">
                <a16:creationId xmlns:a16="http://schemas.microsoft.com/office/drawing/2014/main" id="{3CA303FB-EA76-492A-84AA-2519AABDE549}"/>
              </a:ext>
            </a:extLst>
          </p:cNvPr>
          <p:cNvPicPr>
            <a:picLocks noChangeAspect="1"/>
          </p:cNvPicPr>
          <p:nvPr/>
        </p:nvPicPr>
        <p:blipFill>
          <a:blip r:embed="rId2"/>
          <a:stretch>
            <a:fillRect/>
          </a:stretch>
        </p:blipFill>
        <p:spPr>
          <a:xfrm>
            <a:off x="2057400" y="5241149"/>
            <a:ext cx="7848600" cy="795303"/>
          </a:xfrm>
          <a:prstGeom prst="rect">
            <a:avLst/>
          </a:prstGeom>
        </p:spPr>
      </p:pic>
    </p:spTree>
    <p:extLst>
      <p:ext uri="{BB962C8B-B14F-4D97-AF65-F5344CB8AC3E}">
        <p14:creationId xmlns:p14="http://schemas.microsoft.com/office/powerpoint/2010/main" val="2269227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r>
              <a:rPr lang="zh-CN" altLang="en-US" dirty="0"/>
              <a:t>马尔可夫链</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idx="1"/>
          </p:nvPr>
        </p:nvSpPr>
        <p:spPr/>
        <p:txBody>
          <a:bodyPr/>
          <a:lstStyle/>
          <a:p>
            <a:r>
              <a:rPr lang="zh-CN" altLang="en-US" dirty="0"/>
              <a:t>离散时间的马尔可夫过程也称为马尔可夫链（</a:t>
            </a:r>
            <a:r>
              <a:rPr lang="en-US" altLang="zh-CN" dirty="0"/>
              <a:t>Markov chain</a:t>
            </a:r>
            <a:r>
              <a:rPr lang="zh-CN" altLang="en-US" dirty="0"/>
              <a:t>）</a:t>
            </a:r>
            <a:endParaRPr lang="en-US" altLang="zh-CN" dirty="0"/>
          </a:p>
          <a:p>
            <a:pPr lvl="1"/>
            <a:r>
              <a:rPr lang="zh-CN" altLang="en-US" dirty="0"/>
              <a:t>状态转移矩阵</a:t>
            </a:r>
            <a:endParaRPr lang="en-US" altLang="zh-CN" dirty="0"/>
          </a:p>
          <a:p>
            <a:pPr lvl="1"/>
            <a:endParaRPr lang="en-US" altLang="zh-CN" dirty="0"/>
          </a:p>
          <a:p>
            <a:pPr lvl="1"/>
            <a:endParaRPr lang="en-US" altLang="zh-CN" dirty="0"/>
          </a:p>
          <a:p>
            <a:pPr lvl="1"/>
            <a:endParaRPr lang="en-US" altLang="zh-CN" dirty="0"/>
          </a:p>
          <a:p>
            <a:pPr lvl="1"/>
            <a:r>
              <a:rPr lang="zh-CN" altLang="en-US" dirty="0"/>
              <a:t>平稳分布</a:t>
            </a:r>
          </a:p>
        </p:txBody>
      </p:sp>
      <p:pic>
        <p:nvPicPr>
          <p:cNvPr id="4" name="图片 3">
            <a:extLst>
              <a:ext uri="{FF2B5EF4-FFF2-40B4-BE49-F238E27FC236}">
                <a16:creationId xmlns:a16="http://schemas.microsoft.com/office/drawing/2014/main" id="{51AA5E84-CBC0-456F-AB0D-8EB5963F5E2A}"/>
              </a:ext>
            </a:extLst>
          </p:cNvPr>
          <p:cNvPicPr>
            <a:picLocks noChangeAspect="1"/>
          </p:cNvPicPr>
          <p:nvPr/>
        </p:nvPicPr>
        <p:blipFill>
          <a:blip r:embed="rId2"/>
          <a:stretch>
            <a:fillRect/>
          </a:stretch>
        </p:blipFill>
        <p:spPr>
          <a:xfrm>
            <a:off x="3429000" y="1905000"/>
            <a:ext cx="5086350" cy="751591"/>
          </a:xfrm>
          <a:prstGeom prst="rect">
            <a:avLst/>
          </a:prstGeom>
        </p:spPr>
      </p:pic>
      <p:pic>
        <p:nvPicPr>
          <p:cNvPr id="5" name="图片 4">
            <a:extLst>
              <a:ext uri="{FF2B5EF4-FFF2-40B4-BE49-F238E27FC236}">
                <a16:creationId xmlns:a16="http://schemas.microsoft.com/office/drawing/2014/main" id="{FCB95280-5654-4A01-A090-C485F0AB13B1}"/>
              </a:ext>
            </a:extLst>
          </p:cNvPr>
          <p:cNvPicPr>
            <a:picLocks noChangeAspect="1"/>
          </p:cNvPicPr>
          <p:nvPr/>
        </p:nvPicPr>
        <p:blipFill>
          <a:blip r:embed="rId3"/>
          <a:stretch>
            <a:fillRect/>
          </a:stretch>
        </p:blipFill>
        <p:spPr>
          <a:xfrm>
            <a:off x="2438400" y="3585006"/>
            <a:ext cx="7467600" cy="2202998"/>
          </a:xfrm>
          <a:prstGeom prst="rect">
            <a:avLst/>
          </a:prstGeom>
        </p:spPr>
      </p:pic>
    </p:spTree>
    <p:extLst>
      <p:ext uri="{BB962C8B-B14F-4D97-AF65-F5344CB8AC3E}">
        <p14:creationId xmlns:p14="http://schemas.microsoft.com/office/powerpoint/2010/main" val="19041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p:sp>
        <p:nvSpPr>
          <p:cNvPr id="8" name="内容占位符 7">
            <a:extLst>
              <a:ext uri="{FF2B5EF4-FFF2-40B4-BE49-F238E27FC236}">
                <a16:creationId xmlns:a16="http://schemas.microsoft.com/office/drawing/2014/main" id="{A4931C8E-5DD2-447E-984B-4FE471733D19}"/>
              </a:ext>
            </a:extLst>
          </p:cNvPr>
          <p:cNvSpPr>
            <a:spLocks noGrp="1"/>
          </p:cNvSpPr>
          <p:nvPr>
            <p:ph idx="1"/>
          </p:nvPr>
        </p:nvSpPr>
        <p:spPr/>
        <p:txBody>
          <a:bodyPr/>
          <a:lstStyle/>
          <a:p>
            <a:r>
              <a:rPr lang="zh-CN" altLang="en-US" dirty="0"/>
              <a:t>有向图模型（</a:t>
            </a:r>
            <a:r>
              <a:rPr lang="en-US" altLang="zh-CN" dirty="0"/>
              <a:t>Directed Graphical model</a:t>
            </a:r>
            <a:r>
              <a:rPr lang="zh-CN" altLang="en-US" dirty="0"/>
              <a:t>），也称为贝叶斯网络（</a:t>
            </a:r>
            <a:r>
              <a:rPr lang="en-US" altLang="zh-CN" dirty="0"/>
              <a:t>Bayesian Network</a:t>
            </a:r>
            <a:r>
              <a:rPr lang="zh-CN" altLang="en-US" dirty="0"/>
              <a:t>），或信念网络（</a:t>
            </a:r>
            <a:r>
              <a:rPr lang="en-US" altLang="zh-CN" dirty="0"/>
              <a:t>Belief Network</a:t>
            </a:r>
            <a:r>
              <a:rPr lang="zh-CN" altLang="en-US" dirty="0"/>
              <a:t>，</a:t>
            </a:r>
            <a:r>
              <a:rPr lang="en-US" altLang="zh-CN" dirty="0"/>
              <a:t>BN</a:t>
            </a:r>
            <a:r>
              <a:rPr lang="zh-CN" altLang="en-US" dirty="0"/>
              <a:t>）。</a:t>
            </a:r>
          </a:p>
        </p:txBody>
      </p:sp>
      <p:pic>
        <p:nvPicPr>
          <p:cNvPr id="4" name="图片 3">
            <a:extLst>
              <a:ext uri="{FF2B5EF4-FFF2-40B4-BE49-F238E27FC236}">
                <a16:creationId xmlns:a16="http://schemas.microsoft.com/office/drawing/2014/main" id="{EF064177-F715-43D3-B469-AF33641C7F43}"/>
              </a:ext>
            </a:extLst>
          </p:cNvPr>
          <p:cNvPicPr>
            <a:picLocks noChangeAspect="1"/>
          </p:cNvPicPr>
          <p:nvPr/>
        </p:nvPicPr>
        <p:blipFill>
          <a:blip r:embed="rId2"/>
          <a:stretch>
            <a:fillRect/>
          </a:stretch>
        </p:blipFill>
        <p:spPr>
          <a:xfrm>
            <a:off x="533400" y="2057400"/>
            <a:ext cx="7196977" cy="3886200"/>
          </a:xfrm>
          <a:prstGeom prst="rect">
            <a:avLst/>
          </a:prstGeom>
        </p:spPr>
      </p:pic>
      <p:pic>
        <p:nvPicPr>
          <p:cNvPr id="16" name="图片 15">
            <a:extLst>
              <a:ext uri="{FF2B5EF4-FFF2-40B4-BE49-F238E27FC236}">
                <a16:creationId xmlns:a16="http://schemas.microsoft.com/office/drawing/2014/main" id="{A6C5F7F5-E9FC-40F7-82E5-4D080AC2E645}"/>
              </a:ext>
            </a:extLst>
          </p:cNvPr>
          <p:cNvPicPr>
            <a:picLocks noChangeAspect="1"/>
          </p:cNvPicPr>
          <p:nvPr/>
        </p:nvPicPr>
        <p:blipFill>
          <a:blip r:embed="rId3"/>
          <a:stretch>
            <a:fillRect/>
          </a:stretch>
        </p:blipFill>
        <p:spPr>
          <a:xfrm>
            <a:off x="8083777" y="3221906"/>
            <a:ext cx="3200400" cy="1395663"/>
          </a:xfrm>
          <a:prstGeom prst="rect">
            <a:avLst/>
          </a:prstGeom>
        </p:spPr>
      </p:pic>
    </p:spTree>
    <p:extLst>
      <p:ext uri="{BB962C8B-B14F-4D97-AF65-F5344CB8AC3E}">
        <p14:creationId xmlns:p14="http://schemas.microsoft.com/office/powerpoint/2010/main" val="4124587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E04FB-1BFF-4B10-802A-BD1C59A4A46D}"/>
              </a:ext>
            </a:extLst>
          </p:cNvPr>
          <p:cNvSpPr>
            <a:spLocks noGrp="1"/>
          </p:cNvSpPr>
          <p:nvPr>
            <p:ph type="title"/>
          </p:nvPr>
        </p:nvSpPr>
        <p:spPr/>
        <p:txBody>
          <a:bodyPr/>
          <a:lstStyle/>
          <a:p>
            <a:r>
              <a:rPr lang="zh-CN" altLang="en-US" dirty="0"/>
              <a:t>马尔可夫链</a:t>
            </a:r>
          </a:p>
        </p:txBody>
      </p:sp>
      <p:sp>
        <p:nvSpPr>
          <p:cNvPr id="3" name="内容占位符 2">
            <a:extLst>
              <a:ext uri="{FF2B5EF4-FFF2-40B4-BE49-F238E27FC236}">
                <a16:creationId xmlns:a16="http://schemas.microsoft.com/office/drawing/2014/main" id="{9AC83A43-09B0-40DB-B3EE-CBDBDD9F6B6E}"/>
              </a:ext>
            </a:extLst>
          </p:cNvPr>
          <p:cNvSpPr>
            <a:spLocks noGrp="1"/>
          </p:cNvSpPr>
          <p:nvPr>
            <p:ph idx="1"/>
          </p:nvPr>
        </p:nvSpPr>
        <p:spPr/>
        <p:txBody>
          <a:bodyPr/>
          <a:lstStyle/>
          <a:p>
            <a:r>
              <a:rPr lang="zh-CN" altLang="en-US" dirty="0"/>
              <a:t>状态转移矩阵</a:t>
            </a:r>
            <a:endParaRPr lang="en-US" altLang="zh-CN" dirty="0"/>
          </a:p>
          <a:p>
            <a:endParaRPr lang="zh-CN" altLang="en-US" dirty="0"/>
          </a:p>
        </p:txBody>
      </p:sp>
      <p:pic>
        <p:nvPicPr>
          <p:cNvPr id="1026" name="Picture 2" descr="https://cdn-images-1.medium.com/max/1600/0*kAIT2tNGI01-8Z_a.gif">
            <a:extLst>
              <a:ext uri="{FF2B5EF4-FFF2-40B4-BE49-F238E27FC236}">
                <a16:creationId xmlns:a16="http://schemas.microsoft.com/office/drawing/2014/main" id="{72E45FAF-7E9B-4F12-A20C-244D48AAE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81200"/>
            <a:ext cx="60579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472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pPr lvl="1"/>
            <a:r>
              <a:rPr lang="zh-CN" altLang="en-US" dirty="0"/>
              <a:t>平稳分布</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idx="1"/>
          </p:nvPr>
        </p:nvSpPr>
        <p:spPr/>
        <p:txBody>
          <a:bodyPr/>
          <a:lstStyle/>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51AA5E84-CBC0-456F-AB0D-8EB5963F5E2A}"/>
              </a:ext>
            </a:extLst>
          </p:cNvPr>
          <p:cNvPicPr>
            <a:picLocks noChangeAspect="1"/>
          </p:cNvPicPr>
          <p:nvPr/>
        </p:nvPicPr>
        <p:blipFill>
          <a:blip r:embed="rId2"/>
          <a:stretch>
            <a:fillRect/>
          </a:stretch>
        </p:blipFill>
        <p:spPr>
          <a:xfrm>
            <a:off x="2971800" y="1752601"/>
            <a:ext cx="5086350" cy="751591"/>
          </a:xfrm>
          <a:prstGeom prst="rect">
            <a:avLst/>
          </a:prstGeom>
        </p:spPr>
      </p:pic>
      <p:pic>
        <p:nvPicPr>
          <p:cNvPr id="5" name="图片 4">
            <a:extLst>
              <a:ext uri="{FF2B5EF4-FFF2-40B4-BE49-F238E27FC236}">
                <a16:creationId xmlns:a16="http://schemas.microsoft.com/office/drawing/2014/main" id="{FCB95280-5654-4A01-A090-C485F0AB13B1}"/>
              </a:ext>
            </a:extLst>
          </p:cNvPr>
          <p:cNvPicPr>
            <a:picLocks noChangeAspect="1"/>
          </p:cNvPicPr>
          <p:nvPr/>
        </p:nvPicPr>
        <p:blipFill>
          <a:blip r:embed="rId3"/>
          <a:stretch>
            <a:fillRect/>
          </a:stretch>
        </p:blipFill>
        <p:spPr>
          <a:xfrm>
            <a:off x="2286000" y="3466454"/>
            <a:ext cx="7467600" cy="2202998"/>
          </a:xfrm>
          <a:prstGeom prst="rect">
            <a:avLst/>
          </a:prstGeom>
        </p:spPr>
      </p:pic>
    </p:spTree>
    <p:extLst>
      <p:ext uri="{BB962C8B-B14F-4D97-AF65-F5344CB8AC3E}">
        <p14:creationId xmlns:p14="http://schemas.microsoft.com/office/powerpoint/2010/main" val="1866827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43074-91BD-4D0B-95E1-D9C4C904566C}"/>
              </a:ext>
            </a:extLst>
          </p:cNvPr>
          <p:cNvSpPr>
            <a:spLocks noGrp="1"/>
          </p:cNvSpPr>
          <p:nvPr>
            <p:ph type="title"/>
          </p:nvPr>
        </p:nvSpPr>
        <p:spPr/>
        <p:txBody>
          <a:bodyPr/>
          <a:lstStyle/>
          <a:p>
            <a:r>
              <a:rPr lang="zh-CN" altLang="en-US" dirty="0"/>
              <a:t>细致平稳条件</a:t>
            </a:r>
          </a:p>
        </p:txBody>
      </p:sp>
      <p:pic>
        <p:nvPicPr>
          <p:cNvPr id="4" name="图片 3">
            <a:extLst>
              <a:ext uri="{FF2B5EF4-FFF2-40B4-BE49-F238E27FC236}">
                <a16:creationId xmlns:a16="http://schemas.microsoft.com/office/drawing/2014/main" id="{AAE8EE17-5B6C-47A7-9042-4EF286E717B0}"/>
              </a:ext>
            </a:extLst>
          </p:cNvPr>
          <p:cNvPicPr>
            <a:picLocks noChangeAspect="1"/>
          </p:cNvPicPr>
          <p:nvPr/>
        </p:nvPicPr>
        <p:blipFill>
          <a:blip r:embed="rId2"/>
          <a:stretch>
            <a:fillRect/>
          </a:stretch>
        </p:blipFill>
        <p:spPr>
          <a:xfrm>
            <a:off x="1537960" y="1600200"/>
            <a:ext cx="9144000" cy="4685420"/>
          </a:xfrm>
          <a:prstGeom prst="rect">
            <a:avLst/>
          </a:prstGeom>
        </p:spPr>
      </p:pic>
    </p:spTree>
    <p:extLst>
      <p:ext uri="{BB962C8B-B14F-4D97-AF65-F5344CB8AC3E}">
        <p14:creationId xmlns:p14="http://schemas.microsoft.com/office/powerpoint/2010/main" val="2302534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47886-8A89-4920-95B9-F7A4399E7818}"/>
              </a:ext>
            </a:extLst>
          </p:cNvPr>
          <p:cNvSpPr>
            <a:spLocks noGrp="1"/>
          </p:cNvSpPr>
          <p:nvPr>
            <p:ph type="title"/>
          </p:nvPr>
        </p:nvSpPr>
        <p:spPr/>
        <p:txBody>
          <a:bodyPr/>
          <a:lstStyle/>
          <a:p>
            <a:r>
              <a:rPr lang="zh-CN" altLang="en-US" dirty="0"/>
              <a:t>马尔可夫链蒙特卡罗方法</a:t>
            </a:r>
          </a:p>
        </p:txBody>
      </p:sp>
      <p:sp>
        <p:nvSpPr>
          <p:cNvPr id="3" name="内容占位符 2">
            <a:extLst>
              <a:ext uri="{FF2B5EF4-FFF2-40B4-BE49-F238E27FC236}">
                <a16:creationId xmlns:a16="http://schemas.microsoft.com/office/drawing/2014/main" id="{D0F5106F-5D71-4BC3-9C7E-D287191866DE}"/>
              </a:ext>
            </a:extLst>
          </p:cNvPr>
          <p:cNvSpPr>
            <a:spLocks noGrp="1"/>
          </p:cNvSpPr>
          <p:nvPr>
            <p:ph idx="1"/>
          </p:nvPr>
        </p:nvSpPr>
        <p:spPr/>
        <p:txBody>
          <a:bodyPr/>
          <a:lstStyle/>
          <a:p>
            <a:r>
              <a:rPr lang="en-US" altLang="zh-CN" dirty="0"/>
              <a:t>Markov Chain Monte Carlo</a:t>
            </a:r>
            <a:r>
              <a:rPr lang="zh-CN" altLang="en-US" dirty="0"/>
              <a:t>，</a:t>
            </a:r>
            <a:r>
              <a:rPr lang="en-US" altLang="zh-CN" dirty="0"/>
              <a:t>MCMC</a:t>
            </a:r>
          </a:p>
          <a:p>
            <a:r>
              <a:rPr lang="zh-CN" altLang="en-US" dirty="0"/>
              <a:t>核心思想是将采样过程看作是一个马尔可夫链。</a:t>
            </a:r>
            <a:endParaRPr lang="en-US" altLang="zh-CN" dirty="0"/>
          </a:p>
          <a:p>
            <a:endParaRPr lang="en-US" altLang="zh-CN" dirty="0"/>
          </a:p>
          <a:p>
            <a:endParaRPr lang="en-US" altLang="zh-CN" dirty="0"/>
          </a:p>
          <a:p>
            <a:endParaRPr lang="en-US" altLang="zh-CN" dirty="0"/>
          </a:p>
          <a:p>
            <a:endParaRPr lang="en-US" altLang="zh-CN" dirty="0"/>
          </a:p>
          <a:p>
            <a:r>
              <a:rPr lang="en-US" altLang="zh-CN" dirty="0"/>
              <a:t>MCMC</a:t>
            </a:r>
            <a:r>
              <a:rPr lang="zh-CN" altLang="en-US" dirty="0"/>
              <a:t>方法的关键是如何构造出平稳分布为</a:t>
            </a:r>
            <a:r>
              <a:rPr lang="en-US" altLang="zh-CN" dirty="0"/>
              <a:t>p(x)</a:t>
            </a:r>
            <a:r>
              <a:rPr lang="zh-CN" altLang="en-US" dirty="0"/>
              <a:t>的马尔可夫链，并且该马尔可夫链的状态转移分布</a:t>
            </a:r>
            <a:r>
              <a:rPr lang="en-US" altLang="zh-CN" dirty="0"/>
              <a:t>q(</a:t>
            </a:r>
            <a:r>
              <a:rPr lang="en-US" altLang="zh-CN" dirty="0" err="1"/>
              <a:t>x|x</a:t>
            </a:r>
            <a:r>
              <a:rPr lang="en-US" altLang="zh-CN" baseline="-25000" dirty="0" err="1"/>
              <a:t>t</a:t>
            </a:r>
            <a:r>
              <a:rPr lang="en-US" altLang="zh-CN" dirty="0"/>
              <a:t> )</a:t>
            </a:r>
            <a:r>
              <a:rPr lang="zh-CN" altLang="en-US" dirty="0"/>
              <a:t>一般为比较容易采样的分布。</a:t>
            </a:r>
          </a:p>
        </p:txBody>
      </p:sp>
      <p:pic>
        <p:nvPicPr>
          <p:cNvPr id="5" name="图片 4">
            <a:extLst>
              <a:ext uri="{FF2B5EF4-FFF2-40B4-BE49-F238E27FC236}">
                <a16:creationId xmlns:a16="http://schemas.microsoft.com/office/drawing/2014/main" id="{E174915A-4DFA-42F5-9F51-B54A76C5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514600"/>
            <a:ext cx="3607858" cy="533400"/>
          </a:xfrm>
          <a:prstGeom prst="rect">
            <a:avLst/>
          </a:prstGeom>
        </p:spPr>
      </p:pic>
      <p:pic>
        <p:nvPicPr>
          <p:cNvPr id="7" name="图片 6">
            <a:extLst>
              <a:ext uri="{FF2B5EF4-FFF2-40B4-BE49-F238E27FC236}">
                <a16:creationId xmlns:a16="http://schemas.microsoft.com/office/drawing/2014/main" id="{FDAF3ADB-5577-4263-A611-4D199A9D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681" y="3196584"/>
            <a:ext cx="8176638" cy="1226833"/>
          </a:xfrm>
          <a:prstGeom prst="rect">
            <a:avLst/>
          </a:prstGeom>
        </p:spPr>
      </p:pic>
    </p:spTree>
    <p:extLst>
      <p:ext uri="{BB962C8B-B14F-4D97-AF65-F5344CB8AC3E}">
        <p14:creationId xmlns:p14="http://schemas.microsoft.com/office/powerpoint/2010/main" val="2921410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8C200-0113-4E07-9082-44289F60DD27}"/>
              </a:ext>
            </a:extLst>
          </p:cNvPr>
          <p:cNvSpPr>
            <a:spLocks noGrp="1"/>
          </p:cNvSpPr>
          <p:nvPr>
            <p:ph type="title"/>
          </p:nvPr>
        </p:nvSpPr>
        <p:spPr/>
        <p:txBody>
          <a:bodyPr/>
          <a:lstStyle/>
          <a:p>
            <a:r>
              <a:rPr lang="en-US" altLang="zh-CN" dirty="0"/>
              <a:t>Metropolis-Hastings</a:t>
            </a:r>
            <a:r>
              <a:rPr lang="zh-CN" altLang="en-US" dirty="0"/>
              <a:t>算法</a:t>
            </a:r>
          </a:p>
        </p:txBody>
      </p:sp>
      <p:pic>
        <p:nvPicPr>
          <p:cNvPr id="5" name="图片 4">
            <a:extLst>
              <a:ext uri="{FF2B5EF4-FFF2-40B4-BE49-F238E27FC236}">
                <a16:creationId xmlns:a16="http://schemas.microsoft.com/office/drawing/2014/main" id="{5528751D-DF31-4118-8E40-7B3FB8FD7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05" y="1891382"/>
            <a:ext cx="7722077" cy="1475379"/>
          </a:xfrm>
          <a:prstGeom prst="rect">
            <a:avLst/>
          </a:prstGeom>
        </p:spPr>
      </p:pic>
      <p:pic>
        <p:nvPicPr>
          <p:cNvPr id="4" name="图片 3">
            <a:extLst>
              <a:ext uri="{FF2B5EF4-FFF2-40B4-BE49-F238E27FC236}">
                <a16:creationId xmlns:a16="http://schemas.microsoft.com/office/drawing/2014/main" id="{9A52C5C4-ACA0-4F7F-983A-1D05EAA5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1" y="4648201"/>
            <a:ext cx="4751011" cy="1333549"/>
          </a:xfrm>
          <a:prstGeom prst="rect">
            <a:avLst/>
          </a:prstGeom>
        </p:spPr>
      </p:pic>
    </p:spTree>
    <p:extLst>
      <p:ext uri="{BB962C8B-B14F-4D97-AF65-F5344CB8AC3E}">
        <p14:creationId xmlns:p14="http://schemas.microsoft.com/office/powerpoint/2010/main" val="4080902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DFDD69-F581-49C1-859C-FAF838E5E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6200"/>
            <a:ext cx="5429654" cy="6705600"/>
          </a:xfrm>
          <a:prstGeom prst="rect">
            <a:avLst/>
          </a:prstGeom>
        </p:spPr>
      </p:pic>
    </p:spTree>
    <p:extLst>
      <p:ext uri="{BB962C8B-B14F-4D97-AF65-F5344CB8AC3E}">
        <p14:creationId xmlns:p14="http://schemas.microsoft.com/office/powerpoint/2010/main" val="1644038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189EE-03A2-4973-AA61-EFE24347E672}"/>
              </a:ext>
            </a:extLst>
          </p:cNvPr>
          <p:cNvSpPr>
            <a:spLocks noGrp="1"/>
          </p:cNvSpPr>
          <p:nvPr>
            <p:ph type="title"/>
          </p:nvPr>
        </p:nvSpPr>
        <p:spPr/>
        <p:txBody>
          <a:bodyPr/>
          <a:lstStyle/>
          <a:p>
            <a:r>
              <a:rPr lang="en-US" altLang="zh-CN" dirty="0"/>
              <a:t>Metropolis</a:t>
            </a:r>
            <a:r>
              <a:rPr lang="zh-CN" altLang="en-US" dirty="0"/>
              <a:t>算法</a:t>
            </a:r>
          </a:p>
        </p:txBody>
      </p:sp>
      <p:pic>
        <p:nvPicPr>
          <p:cNvPr id="5" name="图片 4">
            <a:extLst>
              <a:ext uri="{FF2B5EF4-FFF2-40B4-BE49-F238E27FC236}">
                <a16:creationId xmlns:a16="http://schemas.microsoft.com/office/drawing/2014/main" id="{38E40CBA-3C35-4EBC-AD52-BE0B99B55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400300"/>
            <a:ext cx="7763170" cy="2057400"/>
          </a:xfrm>
          <a:prstGeom prst="rect">
            <a:avLst/>
          </a:prstGeom>
        </p:spPr>
      </p:pic>
    </p:spTree>
    <p:extLst>
      <p:ext uri="{BB962C8B-B14F-4D97-AF65-F5344CB8AC3E}">
        <p14:creationId xmlns:p14="http://schemas.microsoft.com/office/powerpoint/2010/main" val="105063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790AB-2D93-4126-9064-0F433CA0D4F7}"/>
              </a:ext>
            </a:extLst>
          </p:cNvPr>
          <p:cNvSpPr>
            <a:spLocks noGrp="1"/>
          </p:cNvSpPr>
          <p:nvPr>
            <p:ph type="title"/>
          </p:nvPr>
        </p:nvSpPr>
        <p:spPr/>
        <p:txBody>
          <a:bodyPr/>
          <a:lstStyle/>
          <a:p>
            <a:r>
              <a:rPr lang="zh-CN" altLang="en-US" dirty="0"/>
              <a:t>吉布斯采样</a:t>
            </a:r>
          </a:p>
        </p:txBody>
      </p:sp>
      <p:sp>
        <p:nvSpPr>
          <p:cNvPr id="3" name="内容占位符 2">
            <a:extLst>
              <a:ext uri="{FF2B5EF4-FFF2-40B4-BE49-F238E27FC236}">
                <a16:creationId xmlns:a16="http://schemas.microsoft.com/office/drawing/2014/main" id="{6F3D4D68-1B77-4B3D-A37B-4120776E3D2D}"/>
              </a:ext>
            </a:extLst>
          </p:cNvPr>
          <p:cNvSpPr>
            <a:spLocks noGrp="1"/>
          </p:cNvSpPr>
          <p:nvPr>
            <p:ph idx="1"/>
          </p:nvPr>
        </p:nvSpPr>
        <p:spPr/>
        <p:txBody>
          <a:bodyPr/>
          <a:lstStyle/>
          <a:p>
            <a:r>
              <a:rPr lang="zh-CN" altLang="en-US" dirty="0"/>
              <a:t>吉布斯采样（</a:t>
            </a:r>
            <a:r>
              <a:rPr lang="en-US" altLang="zh-CN" dirty="0"/>
              <a:t>Gibbs Sampling</a:t>
            </a:r>
            <a:r>
              <a:rPr lang="zh-CN" altLang="en-US" dirty="0"/>
              <a:t>）是一种有效地对高维空间中的分布进行采样的</a:t>
            </a:r>
            <a:r>
              <a:rPr lang="en-US" altLang="zh-CN" dirty="0"/>
              <a:t>MCMC</a:t>
            </a:r>
            <a:r>
              <a:rPr lang="zh-CN" altLang="en-US" dirty="0"/>
              <a:t>方法，可以看作是</a:t>
            </a:r>
            <a:r>
              <a:rPr lang="en-US" altLang="zh-CN" dirty="0"/>
              <a:t>Metropolis-Hastings</a:t>
            </a:r>
            <a:r>
              <a:rPr lang="zh-CN" altLang="en-US" dirty="0"/>
              <a:t>算法的特例。</a:t>
            </a:r>
            <a:endParaRPr lang="en-US" altLang="zh-CN" dirty="0"/>
          </a:p>
          <a:p>
            <a:pPr lvl="1"/>
            <a:r>
              <a:rPr lang="zh-CN" altLang="en-US" dirty="0"/>
              <a:t>吉布斯采样使用全条件概率（</a:t>
            </a:r>
            <a:r>
              <a:rPr lang="en-US" altLang="zh-CN" dirty="0"/>
              <a:t>Full Conditional Probability</a:t>
            </a:r>
            <a:r>
              <a:rPr lang="zh-CN" altLang="en-US" dirty="0"/>
              <a:t>）作为提议分布来依次对每个维度进行采样，并设置接受率为</a:t>
            </a:r>
            <a:r>
              <a:rPr lang="en-US" altLang="zh-CN" dirty="0"/>
              <a:t>A = 1</a:t>
            </a:r>
            <a:r>
              <a:rPr lang="zh-CN" altLang="en-US" dirty="0"/>
              <a:t>。</a:t>
            </a:r>
          </a:p>
        </p:txBody>
      </p:sp>
    </p:spTree>
    <p:extLst>
      <p:ext uri="{BB962C8B-B14F-4D97-AF65-F5344CB8AC3E}">
        <p14:creationId xmlns:p14="http://schemas.microsoft.com/office/powerpoint/2010/main" val="2690573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790AB-2D93-4126-9064-0F433CA0D4F7}"/>
              </a:ext>
            </a:extLst>
          </p:cNvPr>
          <p:cNvSpPr>
            <a:spLocks noGrp="1"/>
          </p:cNvSpPr>
          <p:nvPr>
            <p:ph type="title"/>
          </p:nvPr>
        </p:nvSpPr>
        <p:spPr/>
        <p:txBody>
          <a:bodyPr/>
          <a:lstStyle/>
          <a:p>
            <a:r>
              <a:rPr lang="zh-CN" altLang="en-US" dirty="0"/>
              <a:t>吉布斯采样</a:t>
            </a:r>
          </a:p>
        </p:txBody>
      </p:sp>
      <p:sp>
        <p:nvSpPr>
          <p:cNvPr id="6" name="内容占位符 5">
            <a:extLst>
              <a:ext uri="{FF2B5EF4-FFF2-40B4-BE49-F238E27FC236}">
                <a16:creationId xmlns:a16="http://schemas.microsoft.com/office/drawing/2014/main" id="{405D9379-6A7B-4286-8D33-5158F20742DB}"/>
              </a:ext>
            </a:extLst>
          </p:cNvPr>
          <p:cNvSpPr>
            <a:spLocks noGrp="1"/>
          </p:cNvSpPr>
          <p:nvPr>
            <p:ph idx="1"/>
          </p:nvPr>
        </p:nvSpPr>
        <p:spPr/>
        <p:txBody>
          <a:bodyPr/>
          <a:lstStyle/>
          <a:p>
            <a:r>
              <a:rPr lang="zh-CN" altLang="en-US" dirty="0"/>
              <a:t>吉布斯采样可以按照任意的顺序根据全条件分布依次对每个变量进行采样。假设从一个随机的初始化状态</a:t>
            </a:r>
            <a:r>
              <a:rPr lang="en-US" altLang="zh-CN" dirty="0"/>
              <a:t>x</a:t>
            </a:r>
            <a:r>
              <a:rPr lang="en-US" altLang="zh-CN" baseline="30000" dirty="0"/>
              <a:t>(0)</a:t>
            </a:r>
            <a:r>
              <a:rPr lang="en-US" altLang="zh-CN" dirty="0"/>
              <a:t> </a:t>
            </a:r>
            <a:r>
              <a:rPr lang="zh-CN" altLang="en-US" dirty="0"/>
              <a:t>开始，按照下标顺序依次对</a:t>
            </a:r>
            <a:r>
              <a:rPr lang="en-US" altLang="zh-CN" dirty="0"/>
              <a:t>M </a:t>
            </a:r>
            <a:r>
              <a:rPr lang="zh-CN" altLang="en-US" dirty="0"/>
              <a:t>个变量进行采样。</a:t>
            </a:r>
          </a:p>
        </p:txBody>
      </p:sp>
      <p:pic>
        <p:nvPicPr>
          <p:cNvPr id="5" name="图片 4">
            <a:extLst>
              <a:ext uri="{FF2B5EF4-FFF2-40B4-BE49-F238E27FC236}">
                <a16:creationId xmlns:a16="http://schemas.microsoft.com/office/drawing/2014/main" id="{45A13155-77EE-43B5-A793-884EB271E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048000"/>
            <a:ext cx="3943500" cy="3001769"/>
          </a:xfrm>
          <a:prstGeom prst="rect">
            <a:avLst/>
          </a:prstGeom>
        </p:spPr>
      </p:pic>
    </p:spTree>
    <p:extLst>
      <p:ext uri="{BB962C8B-B14F-4D97-AF65-F5344CB8AC3E}">
        <p14:creationId xmlns:p14="http://schemas.microsoft.com/office/powerpoint/2010/main" val="2071973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0879F6-4618-462B-8D6B-B731A155C19E}"/>
              </a:ext>
            </a:extLst>
          </p:cNvPr>
          <p:cNvSpPr>
            <a:spLocks noGrp="1"/>
          </p:cNvSpPr>
          <p:nvPr>
            <p:ph type="title"/>
          </p:nvPr>
        </p:nvSpPr>
        <p:spPr/>
        <p:txBody>
          <a:bodyPr/>
          <a:lstStyle/>
          <a:p>
            <a:r>
              <a:rPr lang="zh-CN" altLang="en-US" dirty="0"/>
              <a:t>使用</a:t>
            </a:r>
            <a:r>
              <a:rPr lang="en-US" altLang="zh-CN" dirty="0"/>
              <a:t>MCMC</a:t>
            </a:r>
            <a:r>
              <a:rPr lang="zh-CN" altLang="en-US" dirty="0"/>
              <a:t>方法的注意事项</a:t>
            </a:r>
          </a:p>
        </p:txBody>
      </p:sp>
      <p:sp>
        <p:nvSpPr>
          <p:cNvPr id="4" name="内容占位符 3">
            <a:extLst>
              <a:ext uri="{FF2B5EF4-FFF2-40B4-BE49-F238E27FC236}">
                <a16:creationId xmlns:a16="http://schemas.microsoft.com/office/drawing/2014/main" id="{0EDEB5C1-0275-4F31-8D52-13EFC2FEEC6F}"/>
              </a:ext>
            </a:extLst>
          </p:cNvPr>
          <p:cNvSpPr>
            <a:spLocks noGrp="1"/>
          </p:cNvSpPr>
          <p:nvPr>
            <p:ph idx="1"/>
          </p:nvPr>
        </p:nvSpPr>
        <p:spPr/>
        <p:txBody>
          <a:bodyPr/>
          <a:lstStyle/>
          <a:p>
            <a:r>
              <a:rPr lang="zh-CN" altLang="en-US" dirty="0"/>
              <a:t>马尔可夫链需要经过一段时间的随机游走才能达到平稳状态，这段时间称为预烧期（</a:t>
            </a:r>
            <a:r>
              <a:rPr lang="en-US" altLang="zh-CN" dirty="0"/>
              <a:t>Burn-in Period</a:t>
            </a:r>
            <a:r>
              <a:rPr lang="zh-CN" altLang="en-US" dirty="0"/>
              <a:t>）。</a:t>
            </a:r>
            <a:endParaRPr lang="en-US" altLang="zh-CN" dirty="0"/>
          </a:p>
          <a:p>
            <a:pPr lvl="1"/>
            <a:r>
              <a:rPr lang="zh-CN" altLang="en-US" dirty="0"/>
              <a:t>预烧期内的采样点并不服从分布</a:t>
            </a:r>
            <a:r>
              <a:rPr lang="en-US" altLang="zh-CN" dirty="0"/>
              <a:t>p(x)</a:t>
            </a:r>
            <a:r>
              <a:rPr lang="zh-CN" altLang="en-US" dirty="0"/>
              <a:t>，需要丢弃。</a:t>
            </a:r>
            <a:endParaRPr lang="en-US" altLang="zh-CN" dirty="0"/>
          </a:p>
          <a:p>
            <a:endParaRPr lang="en-US" altLang="zh-CN" dirty="0"/>
          </a:p>
          <a:p>
            <a:r>
              <a:rPr lang="zh-CN" altLang="en-US" dirty="0"/>
              <a:t>基于马尔可夫链抽取的相邻样本是高度相关的。而在机器学习中，我们一般需要抽取的样本是独立同分布的。</a:t>
            </a:r>
            <a:endParaRPr lang="en-US" altLang="zh-CN" dirty="0"/>
          </a:p>
          <a:p>
            <a:pPr lvl="1"/>
            <a:r>
              <a:rPr lang="zh-CN" altLang="en-US" dirty="0"/>
              <a:t>为了使得抽取的样本之间独立，我们可以每间隔</a:t>
            </a:r>
            <a:r>
              <a:rPr lang="en-US" altLang="zh-CN" dirty="0"/>
              <a:t>M </a:t>
            </a:r>
            <a:r>
              <a:rPr lang="zh-CN" altLang="en-US" dirty="0"/>
              <a:t>次随机游走，抽取一个样本。如果</a:t>
            </a:r>
            <a:r>
              <a:rPr lang="en-US" altLang="zh-CN" dirty="0"/>
              <a:t>M </a:t>
            </a:r>
            <a:r>
              <a:rPr lang="zh-CN" altLang="en-US" dirty="0"/>
              <a:t>足够大，可以认为抽取的样本是独立的。</a:t>
            </a:r>
          </a:p>
        </p:txBody>
      </p:sp>
    </p:spTree>
    <p:extLst>
      <p:ext uri="{BB962C8B-B14F-4D97-AF65-F5344CB8AC3E}">
        <p14:creationId xmlns:p14="http://schemas.microsoft.com/office/powerpoint/2010/main" val="124877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4" name="Picture 4" descr="Figure8.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905000"/>
            <a:ext cx="2309812"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igure8.2.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1350404"/>
            <a:ext cx="27193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TP_tmp.png"/>
          <p:cNvPicPr>
            <a:picLocks noChangeAspect="1"/>
          </p:cNvPicPr>
          <p:nvPr>
            <p:custDataLst>
              <p:tags r:id="rId2"/>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988" y="5486400"/>
            <a:ext cx="55864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P_tmp.png"/>
          <p:cNvPicPr>
            <a:picLocks noChangeAspect="1"/>
          </p:cNvPicPr>
          <p:nvPr>
            <p:custDataLst>
              <p:tags r:id="rId3"/>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400" y="4462721"/>
            <a:ext cx="5080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330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7000" y="4419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idx="1"/>
          </p:nvPr>
        </p:nvSpPr>
        <p:spPr/>
        <p:txBody>
          <a:bodyPr/>
          <a:lstStyle/>
          <a:p>
            <a:r>
              <a:rPr lang="zh-CN" altLang="en-US" dirty="0"/>
              <a:t>贝叶斯网络的局部马尔可夫性质：每个随机变量在给定父节点的情况下，条件独立于它的非后代节点．</a:t>
            </a:r>
            <a:endParaRPr lang="en-US" altLang="zh-CN" dirty="0"/>
          </a:p>
          <a:p>
            <a:endParaRPr lang="en-US" altLang="zh-CN" dirty="0"/>
          </a:p>
          <a:p>
            <a:endParaRPr lang="en-US" altLang="zh-CN" dirty="0"/>
          </a:p>
          <a:p>
            <a:pPr lvl="1"/>
            <a:r>
              <a:rPr lang="zh-CN" altLang="en-US" dirty="0"/>
              <a:t>利用局部马尔可夫性，可以对多元变量的联合概率进行简化，从而降低建模的复杂度。</a:t>
            </a:r>
            <a:endParaRPr lang="en-US" altLang="zh-CN" dirty="0"/>
          </a:p>
          <a:p>
            <a:endParaRPr lang="en-US" altLang="zh-CN" dirty="0"/>
          </a:p>
          <a:p>
            <a:r>
              <a:rPr lang="zh-CN" altLang="en-US" dirty="0"/>
              <a:t>例子：</a:t>
            </a:r>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6" name="图片 5">
            <a:extLst>
              <a:ext uri="{FF2B5EF4-FFF2-40B4-BE49-F238E27FC236}">
                <a16:creationId xmlns:a16="http://schemas.microsoft.com/office/drawing/2014/main" id="{12339464-7DF3-417D-BB89-B82E4D2D8786}"/>
              </a:ext>
            </a:extLst>
          </p:cNvPr>
          <p:cNvPicPr>
            <a:picLocks noChangeAspect="1"/>
          </p:cNvPicPr>
          <p:nvPr/>
        </p:nvPicPr>
        <p:blipFill>
          <a:blip r:embed="rId2"/>
          <a:stretch>
            <a:fillRect/>
          </a:stretch>
        </p:blipFill>
        <p:spPr>
          <a:xfrm>
            <a:off x="1371600" y="4114800"/>
            <a:ext cx="6468750" cy="1219200"/>
          </a:xfrm>
          <a:prstGeom prst="rect">
            <a:avLst/>
          </a:prstGeom>
        </p:spPr>
      </p:pic>
      <p:pic>
        <p:nvPicPr>
          <p:cNvPr id="8" name="图片 7">
            <a:extLst>
              <a:ext uri="{FF2B5EF4-FFF2-40B4-BE49-F238E27FC236}">
                <a16:creationId xmlns:a16="http://schemas.microsoft.com/office/drawing/2014/main" id="{09EBF4A1-1615-4FDE-BE8D-58AD8143F315}"/>
              </a:ext>
            </a:extLst>
          </p:cNvPr>
          <p:cNvPicPr>
            <a:picLocks noChangeAspect="1"/>
          </p:cNvPicPr>
          <p:nvPr/>
        </p:nvPicPr>
        <p:blipFill>
          <a:blip r:embed="rId3"/>
          <a:stretch>
            <a:fillRect/>
          </a:stretch>
        </p:blipFill>
        <p:spPr>
          <a:xfrm>
            <a:off x="8284487" y="3733800"/>
            <a:ext cx="3200400" cy="1395663"/>
          </a:xfrm>
          <a:prstGeom prst="rect">
            <a:avLst/>
          </a:prstGeom>
        </p:spPr>
      </p:pic>
      <p:pic>
        <p:nvPicPr>
          <p:cNvPr id="12" name="图片 11">
            <a:extLst>
              <a:ext uri="{FF2B5EF4-FFF2-40B4-BE49-F238E27FC236}">
                <a16:creationId xmlns:a16="http://schemas.microsoft.com/office/drawing/2014/main" id="{E4479124-AA4F-4984-A029-5597A0168BFC}"/>
              </a:ext>
            </a:extLst>
          </p:cNvPr>
          <p:cNvPicPr>
            <a:picLocks noChangeAspect="1"/>
          </p:cNvPicPr>
          <p:nvPr/>
        </p:nvPicPr>
        <p:blipFill>
          <a:blip r:embed="rId4"/>
          <a:stretch>
            <a:fillRect/>
          </a:stretch>
        </p:blipFill>
        <p:spPr>
          <a:xfrm>
            <a:off x="4572000" y="1851553"/>
            <a:ext cx="1603223" cy="721830"/>
          </a:xfrm>
          <a:prstGeom prst="rect">
            <a:avLst/>
          </a:prstGeom>
        </p:spPr>
      </p:pic>
    </p:spTree>
    <p:extLst>
      <p:ext uri="{BB962C8B-B14F-4D97-AF65-F5344CB8AC3E}">
        <p14:creationId xmlns:p14="http://schemas.microsoft.com/office/powerpoint/2010/main" val="3907772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6.5"/>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C}&#10;\]&#10;\end{document}&#10;"/>
  <p:tag name="FILENAME" val="TP_tmp"/>
  <p:tag name="FORMAT" val="png256"/>
  <p:tag name="RES" val="600"/>
  <p:tag name="BLEND" val="0"/>
  <p:tag name="TRANSPARENT" val="1"/>
  <p:tag name="TBUG" val="0"/>
  <p:tag name="ALLOWFS" val="0"/>
  <p:tag name="ORIGWIDTH" val="49"/>
  <p:tag name="PICTUREFILESIZE" val="206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emptyset}&#10;\]&#10;\end{document}&#10;"/>
  <p:tag name="FILENAME" val="TP_tmp"/>
  <p:tag name="FORMAT" val="png256"/>
  <p:tag name="RES" val="600"/>
  <p:tag name="BLEND" val="0"/>
  <p:tag name="TRANSPARENT" val="1"/>
  <p:tag name="TBUG" val="0"/>
  <p:tag name="ALLOWFS" val="0"/>
  <p:tag name="ORIGWIDTH" val="45"/>
  <p:tag name="PICTUREFILESIZE" val="202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C \cup D}&#10;\]&#10;\end{document}&#10;"/>
  <p:tag name="FILENAME" val="TP_tmp"/>
  <p:tag name="FORMAT" val="png256"/>
  <p:tag name="RES" val="600"/>
  <p:tag name="BLEND" val="0"/>
  <p:tag name="TRANSPARENT" val="1"/>
  <p:tag name="TBUG" val="0"/>
  <p:tag name="ALLOWFS" val="0"/>
  <p:tag name="ORIGWIDTH" val="69"/>
  <p:tag name="PICTUREFILESIZE" val="224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C}{D}{A \cup B}&#10;\]&#10;\end{document}&#10;"/>
  <p:tag name="FILENAME" val="TP_tmp"/>
  <p:tag name="FORMAT" val="png256"/>
  <p:tag name="RES" val="600"/>
  <p:tag name="BLEND" val="0"/>
  <p:tag name="TRANSPARENT" val="1"/>
  <p:tag name="TBUG" val="0"/>
  <p:tag name="ALLOWFS" val="0"/>
  <p:tag name="ORIGWIDTH" val="69"/>
  <p:tag name="PICTUREFILESIZE" val="227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y) = \sum_{x^\prime} p(y|x^\prime)p(x^\prime)&#10;\]&#10;\end{document}&#10;"/>
  <p:tag name="FILENAME" val="TP_tmp"/>
  <p:tag name="FORMAT" val="png256"/>
  <p:tag name="RES" val="600"/>
  <p:tag name="BLEND" val="0"/>
  <p:tag name="TRANSPARENT" val="1"/>
  <p:tag name="TBUG" val="0"/>
  <p:tag name="ALLOWFS" val="0"/>
  <p:tag name="ORIGWIDTH" val="98"/>
  <p:tag name="PICTUREFILESIZE" val="390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y) = \frac{p(y|x)p(x)}{p(y)}&#10;\]&#10;\end{document}&#10;"/>
  <p:tag name="FILENAME" val="TP_tmp"/>
  <p:tag name="FORMAT" val="png256"/>
  <p:tag name="RES" val="600"/>
  <p:tag name="BLEND" val="0"/>
  <p:tag name="TRANSPARENT" val="1"/>
  <p:tag name="TBUG" val="0"/>
  <p:tag name="ALLOWFS" val="0"/>
  <p:tag name="ORIGWIDTH" val="88"/>
  <p:tag name="PICTUREFILESIZE" val="45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 x_{1}, \ldots, x_{7} ) &amp;= &amp; p(x_1) p(x_2) p(x_3) p(x_4|x_1, x_2, x_3) \\&#10;    &amp; &amp; p(x_5|x_1, x_3) p(x_6|x_4) p(x_7|x_4, x_5)&#10;\end{eqnarray*}&#10;\end{document}&#10;"/>
  <p:tag name="FILENAME" val="TP_tmp"/>
  <p:tag name="FORMAT" val="png256"/>
  <p:tag name="RES" val="600"/>
  <p:tag name="BLEND" val="0"/>
  <p:tag name="TRANSPARENT" val="1"/>
  <p:tag name="TBUG" val="0"/>
  <p:tag name="ALLOWFS" val="0"/>
  <p:tag name="ORIGWIDTH" val="220"/>
  <p:tag name="PICTUREFILESIZE" val="826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a,b,c) = p(c|a,b) p(a,b) = p(c|a,b)p(b|a)p(a)&#10;\]&#10;\end{document}&#10;"/>
  <p:tag name="FILENAME" val="TP_tmp"/>
  <p:tag name="FORMAT" val="png256"/>
  <p:tag name="RES" val="600"/>
  <p:tag name="BLEND" val="0"/>
  <p:tag name="TRANSPARENT" val="1"/>
  <p:tag name="TBUG" val="0"/>
  <p:tag name="ALLOWFS" val="0"/>
  <p:tag name="ORIGWIDTH" val="200"/>
  <p:tag name="PICTUREFILESIZE" val="464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E(\bfx, \bfy) &amp; = &amp; h \sum_i x_i - \beta \sum_{\{i,j\}} x_i x_j \\&#10;  &amp; &amp; \quad  - \eta \sum_i x_i y_i&#10;\end{eqnarray*}&#10;\end{document}&#10;"/>
  <p:tag name="FILENAME" val="TP_tmp"/>
  <p:tag name="FORMAT" val="png256"/>
  <p:tag name="RES" val="600"/>
  <p:tag name="BLEND" val="0"/>
  <p:tag name="TRANSPARENT" val="1"/>
  <p:tag name="TBUG" val="0"/>
  <p:tag name="ALLOWFS" val="0"/>
  <p:tag name="ORIGWIDTH" val="150"/>
  <p:tag name="PICTUREFILESIZE" val="751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bfy) = \frac{1}{Z} \exp \{ - E(\bfx, \bfy) \}&#10;\]&#10;\end{document}&#10;"/>
  <p:tag name="FILENAME" val="TP_tmp"/>
  <p:tag name="FORMAT" val="png256"/>
  <p:tag name="RES" val="600"/>
  <p:tag name="BLEND" val="0"/>
  <p:tag name="TRANSPARENT" val="1"/>
  <p:tag name="TBUG" val="0"/>
  <p:tag name="ALLOWFS" val="0"/>
  <p:tag name="ORIGWIDTH" val="120"/>
  <p:tag name="PICTUREFILESIZE" val="4141"/>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p(x_1) p(x_2|x_1) \thickspace p(x_3|x_2) \cdots p(x_N|x_{N-1})&#10;\]&#10;\end{document}&#10;"/>
  <p:tag name="FILENAME" val="TP_tmp"/>
  <p:tag name="FORMAT" val="png256"/>
  <p:tag name="RES" val="600"/>
  <p:tag name="BLEND" val="0"/>
  <p:tag name="TRANSPARENT" val="1"/>
  <p:tag name="TBUG" val="0"/>
  <p:tag name="ALLOWFS" val="0"/>
  <p:tag name="ORIGWIDTH" val="197"/>
  <p:tag name="PICTUREFILESIZE" val="507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usepackage{color}&#10;\input{C:/Users/markussv/depots/CMBBOOK/latex/prml-utils}&#10;\begin{document}&#10;\[&#10;p(\bfx) = \color{red} \frac{1}{Z} \color{black} \thickspace \psi_{1,2} (x_1, x_2)&#10;  \thickspace  \psi_{2,3} (x_2, x_3) \cdots \psi_{N-1,N} (x_{N-1}, x_N)&#10;\]&#10;\end{document}&#10;"/>
  <p:tag name="FILENAME" val="TP_tmp"/>
  <p:tag name="FORMAT" val="png256"/>
  <p:tag name="RES" val="600"/>
  <p:tag name="BLEND" val="0"/>
  <p:tag name="TRANSPARENT" val="1"/>
  <p:tag name="TBUG" val="0"/>
  <p:tag name="ALLOWFS" val="0"/>
  <p:tag name="ORIGWIDTH" val="245"/>
  <p:tag name="PICTUREFILESIZE" val="686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 = &amp; p(x_1) p(x_2) p(x_3) p(x_4|x_1, x_2, x_3) \\&#10;&amp; = &amp; \frac{1}{Z}  \psi_{A}(x_1, x_2, x_3) \psi_{B}(x_2, x_3, x_4)&#10;\psi_{C}(x_1, x_2, x_4) &#10;\end{eqnarray*}&#10;\end{document}&#10;"/>
  <p:tag name="FILENAME" val="TP_tmp"/>
  <p:tag name="FORMAT" val="png256"/>
  <p:tag name="RES" val="600"/>
  <p:tag name="BLEND" val="0"/>
  <p:tag name="TRANSPARENT" val="1"/>
  <p:tag name="TBUG" val="0"/>
  <p:tag name="ALLOWFS" val="0"/>
  <p:tag name="ORIGWIDTH" val="238"/>
  <p:tag name="PICTUREFILESIZE" val="955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emptyset}&#10;\]&#10;\end{document}&#10;"/>
  <p:tag name="FILENAME" val="TP_tmp"/>
  <p:tag name="FORMAT" val="png256"/>
  <p:tag name="RES" val="600"/>
  <p:tag name="BLEND" val="0"/>
  <p:tag name="TRANSPARENT" val="1"/>
  <p:tag name="TBUG" val="0"/>
  <p:tag name="ALLOWFS" val="0"/>
  <p:tag name="ORIGWIDTH" val="47"/>
  <p:tag name="PICTUREFILESIZE" val="187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B8706E51-85D1-4208-8AD4-B6592867848C}" vid="{BF9D5D0F-7751-44E7-A62A-12F43CC68E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18552</TotalTime>
  <Words>2041</Words>
  <Application>Microsoft Office PowerPoint</Application>
  <PresentationFormat>宽屏</PresentationFormat>
  <Paragraphs>298</Paragraphs>
  <Slides>80</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80</vt:i4>
      </vt:variant>
    </vt:vector>
  </HeadingPairs>
  <TitlesOfParts>
    <vt:vector size="92" baseType="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概率图模型</vt:lpstr>
      <vt:lpstr>如何表示高维随机向量的概率密度？</vt:lpstr>
      <vt:lpstr>概率图模型</vt:lpstr>
      <vt:lpstr>概率图模型</vt:lpstr>
      <vt:lpstr>概率图模型</vt:lpstr>
      <vt:lpstr>模型表示</vt:lpstr>
      <vt:lpstr>贝叶斯网络</vt:lpstr>
      <vt:lpstr>练习</vt:lpstr>
      <vt:lpstr>局部马尔可夫性质</vt:lpstr>
      <vt:lpstr>条件独立性</vt:lpstr>
      <vt:lpstr>常见的有向图模型</vt:lpstr>
      <vt:lpstr>隐马尔可夫模型（Hidden Markov Model，HMM）</vt:lpstr>
      <vt:lpstr>高斯混合模型</vt:lpstr>
      <vt:lpstr>高斯混合模型</vt:lpstr>
      <vt:lpstr>概率主题模型</vt:lpstr>
      <vt:lpstr>概率主题模型</vt:lpstr>
      <vt:lpstr>有向图模型</vt:lpstr>
      <vt:lpstr>马尔可夫随机场</vt:lpstr>
      <vt:lpstr>无向图的马尔可夫性</vt:lpstr>
      <vt:lpstr>团（Clique）</vt:lpstr>
      <vt:lpstr>Hammersley-Clifford定理</vt:lpstr>
      <vt:lpstr>无向图模型</vt:lpstr>
      <vt:lpstr>Illustration: Image De-Noising (1)</vt:lpstr>
      <vt:lpstr>Illustration: Image De-Noising (2)</vt:lpstr>
      <vt:lpstr>Illustration: Image De-Noising (3)</vt:lpstr>
      <vt:lpstr>Illustration: Image De-Noising (4)</vt:lpstr>
      <vt:lpstr>常见的无向图模型</vt:lpstr>
      <vt:lpstr>模型对比</vt:lpstr>
      <vt:lpstr>有向图和无向图的转换</vt:lpstr>
      <vt:lpstr>有向图和无向图的转换</vt:lpstr>
      <vt:lpstr>道德图（Moral Graph ）</vt:lpstr>
      <vt:lpstr>有向图和无向图</vt:lpstr>
      <vt:lpstr>有向图和无向图</vt:lpstr>
      <vt:lpstr>学习</vt:lpstr>
      <vt:lpstr>不含隐变量的参数估计</vt:lpstr>
      <vt:lpstr>有向图模型</vt:lpstr>
      <vt:lpstr>无向图模型</vt:lpstr>
      <vt:lpstr>含隐变量的参数学习</vt:lpstr>
      <vt:lpstr>高斯混合模型</vt:lpstr>
      <vt:lpstr>一个简单的解法：K-means</vt:lpstr>
      <vt:lpstr>K-means算法</vt:lpstr>
      <vt:lpstr>K-means算法</vt:lpstr>
      <vt:lpstr>期望最大化算法</vt:lpstr>
      <vt:lpstr>另外一种推导</vt:lpstr>
      <vt:lpstr>EM算法</vt:lpstr>
      <vt:lpstr>收敛性</vt:lpstr>
      <vt:lpstr>GMM Revisit</vt:lpstr>
      <vt:lpstr>GMM Revisit</vt:lpstr>
      <vt:lpstr>GMM Revisit</vt:lpstr>
      <vt:lpstr>GMM的参数学习</vt:lpstr>
      <vt:lpstr>GMM的参数学习</vt:lpstr>
      <vt:lpstr>k-means clustering vs. EM clustering </vt:lpstr>
      <vt:lpstr>推断（ Inference ）</vt:lpstr>
      <vt:lpstr>Inference in Graphical Models</vt:lpstr>
      <vt:lpstr>推断</vt:lpstr>
      <vt:lpstr>变量消去法</vt:lpstr>
      <vt:lpstr>变量消去法</vt:lpstr>
      <vt:lpstr>信念传播算法</vt:lpstr>
      <vt:lpstr>链上的消息传递</vt:lpstr>
      <vt:lpstr>链上的消息传递</vt:lpstr>
      <vt:lpstr>链式结构图模型的信念传播过程</vt:lpstr>
      <vt:lpstr>近似推断</vt:lpstr>
      <vt:lpstr>采样法</vt:lpstr>
      <vt:lpstr>拒绝采样</vt:lpstr>
      <vt:lpstr>拒绝采样</vt:lpstr>
      <vt:lpstr>拒绝采样</vt:lpstr>
      <vt:lpstr>重要性采样</vt:lpstr>
      <vt:lpstr>马尔可夫过程</vt:lpstr>
      <vt:lpstr>马尔可夫链</vt:lpstr>
      <vt:lpstr>马尔可夫链</vt:lpstr>
      <vt:lpstr>平稳分布</vt:lpstr>
      <vt:lpstr>细致平稳条件</vt:lpstr>
      <vt:lpstr>马尔可夫链蒙特卡罗方法</vt:lpstr>
      <vt:lpstr>Metropolis-Hastings算法</vt:lpstr>
      <vt:lpstr>PowerPoint 演示文稿</vt:lpstr>
      <vt:lpstr>Metropolis算法</vt:lpstr>
      <vt:lpstr>吉布斯采样</vt:lpstr>
      <vt:lpstr>吉布斯采样</vt:lpstr>
      <vt:lpstr>使用MCMC方法的注意事项</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1940</cp:revision>
  <dcterms:created xsi:type="dcterms:W3CDTF">2009-03-19T21:17:53Z</dcterms:created>
  <dcterms:modified xsi:type="dcterms:W3CDTF">2020-05-11T03:00:40Z</dcterms:modified>
</cp:coreProperties>
</file>